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6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9" r:id="rId4"/>
    <p:sldId id="257" r:id="rId5"/>
    <p:sldId id="261" r:id="rId6"/>
    <p:sldId id="279" r:id="rId7"/>
    <p:sldId id="260" r:id="rId8"/>
    <p:sldId id="262" r:id="rId9"/>
    <p:sldId id="264" r:id="rId10"/>
    <p:sldId id="265" r:id="rId11"/>
    <p:sldId id="280" r:id="rId12"/>
    <p:sldId id="281" r:id="rId13"/>
    <p:sldId id="277" r:id="rId14"/>
    <p:sldId id="268" r:id="rId15"/>
    <p:sldId id="271" r:id="rId16"/>
    <p:sldId id="273" r:id="rId17"/>
    <p:sldId id="274" r:id="rId18"/>
    <p:sldId id="275" r:id="rId19"/>
    <p:sldId id="276" r:id="rId20"/>
    <p:sldId id="266" r:id="rId21"/>
    <p:sldId id="282" r:id="rId22"/>
    <p:sldId id="269" r:id="rId23"/>
    <p:sldId id="278" r:id="rId2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Broj zahteva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Ukupno rešeni zahtevi</c:v>
                </c:pt>
                <c:pt idx="1">
                  <c:v>Obustavljeni zahtevi</c:v>
                </c:pt>
                <c:pt idx="2">
                  <c:v>Obrada zahteva u toku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94593</c:v>
                </c:pt>
                <c:pt idx="1">
                  <c:v>368</c:v>
                </c:pt>
                <c:pt idx="2">
                  <c:v>7221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Broj zahteva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Broj pozitivno rešenih zahteva</c:v>
                </c:pt>
                <c:pt idx="1">
                  <c:v>Broj negativno rešenih zahteva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79171</c:v>
                </c:pt>
                <c:pt idx="1">
                  <c:v>15422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Nepotpuna i neusaglašena dokumentacija</c:v>
                </c:pt>
                <c:pt idx="1">
                  <c:v>Nerešeni imovinsko-pravni odnosi</c:v>
                </c:pt>
                <c:pt idx="2">
                  <c:v>Dokumentacija nije elektronski potpisana</c:v>
                </c:pt>
                <c:pt idx="3">
                  <c:v>Nedostaci u idejnom rešenju</c:v>
                </c:pt>
                <c:pt idx="4">
                  <c:v>Formalni nedostaci</c:v>
                </c:pt>
                <c:pt idx="5">
                  <c:v>Ostalo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1</c:v>
                </c:pt>
                <c:pt idx="1">
                  <c:v>0.5</c:v>
                </c:pt>
                <c:pt idx="2">
                  <c:v>0.375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9704192"/>
        <c:axId val="120029568"/>
        <c:axId val="0"/>
      </c:bar3DChart>
      <c:catAx>
        <c:axId val="119704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20029568"/>
        <c:crosses val="autoZero"/>
        <c:auto val="1"/>
        <c:lblAlgn val="ctr"/>
        <c:lblOffset val="100"/>
        <c:noMultiLvlLbl val="0"/>
      </c:catAx>
      <c:valAx>
        <c:axId val="12002956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970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Formalni nedostaci </c:v>
                </c:pt>
                <c:pt idx="1">
                  <c:v>Neusklađenost sa planskim dokumentom</c:v>
                </c:pt>
                <c:pt idx="2">
                  <c:v>Nepotpuna i neusaglašena dokumenacija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0.7142857142857143</c:v>
                </c:pt>
                <c:pt idx="1">
                  <c:v>0.14285714285714285</c:v>
                </c:pt>
                <c:pt idx="2">
                  <c:v>0.14285714285714285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19747712"/>
        <c:axId val="119749248"/>
        <c:axId val="0"/>
      </c:bar3DChart>
      <c:catAx>
        <c:axId val="11974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9749248"/>
        <c:crosses val="autoZero"/>
        <c:auto val="1"/>
        <c:lblAlgn val="ctr"/>
        <c:lblOffset val="100"/>
        <c:noMultiLvlLbl val="0"/>
      </c:catAx>
      <c:valAx>
        <c:axId val="1197492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19747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Rokovi se delimično poštuju</c:v>
                </c:pt>
                <c:pt idx="1">
                  <c:v>Rokovi se poštuju u potpunosti</c:v>
                </c:pt>
                <c:pt idx="2">
                  <c:v>Rokovi se ne poštuju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Izuzetno pozitivni
</a:t>
                    </a:r>
                    <a:r>
                      <a:rPr lang="en-US" sz="1200" b="1"/>
                      <a:t>50%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Pozitivni
</a:t>
                    </a:r>
                    <a:r>
                      <a:rPr lang="en-US" sz="1200" b="1"/>
                      <a:t>33%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846284448818898"/>
                  <c:y val="0.1078801673228346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Negativni
</a:t>
                    </a:r>
                    <a:r>
                      <a:rPr lang="en-US" sz="1200" b="1"/>
                      <a:t>17%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Izuzetno pozitivni</c:v>
                </c:pt>
                <c:pt idx="1">
                  <c:v>Pozitivni</c:v>
                </c:pt>
                <c:pt idx="2">
                  <c:v>Negativni</c:v>
                </c:pt>
                <c:pt idx="3">
                  <c:v>Izuzetno negativni</c:v>
                </c:pt>
                <c:pt idx="4">
                  <c:v>Nema efekata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0.5</c:v>
                </c:pt>
                <c:pt idx="1">
                  <c:v>0.33333333333333331</c:v>
                </c:pt>
                <c:pt idx="2">
                  <c:v>0.16666666666666666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357276541922691E-2"/>
          <c:w val="0.84705866014887232"/>
          <c:h val="0.744602522796612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5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Nedostatak ljudskih kapaciteta lokalnih samouprava </c:v>
                </c:pt>
                <c:pt idx="1">
                  <c:v>Nepotpune i nedovoljno razvijene funkcionalnosti softverskog rešenja </c:v>
                </c:pt>
                <c:pt idx="2">
                  <c:v>Nedostaci u pravnom okviru i neusaglašenost propisa</c:v>
                </c:pt>
                <c:pt idx="3">
                  <c:v>Nedovoljna upoznatost korisnika sistema </c:v>
                </c:pt>
                <c:pt idx="4">
                  <c:v>Nedovoljna tehnička opremljenost NO</c:v>
                </c:pt>
                <c:pt idx="5">
                  <c:v>Nedostatak obuka za korišćenje CEOP sistema</c:v>
                </c:pt>
                <c:pt idx="6">
                  <c:v>Neusaglašenost ZUP-a sa ZPI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0.875</c:v>
                </c:pt>
                <c:pt idx="1">
                  <c:v>0.75</c:v>
                </c:pt>
                <c:pt idx="2">
                  <c:v>0.75</c:v>
                </c:pt>
                <c:pt idx="3">
                  <c:v>0.375</c:v>
                </c:pt>
                <c:pt idx="4">
                  <c:v>0.25</c:v>
                </c:pt>
                <c:pt idx="5">
                  <c:v>0.125</c:v>
                </c:pt>
                <c:pt idx="6">
                  <c:v>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17968640"/>
        <c:axId val="217970176"/>
        <c:axId val="0"/>
      </c:bar3DChart>
      <c:catAx>
        <c:axId val="217968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7970176"/>
        <c:crosses val="autoZero"/>
        <c:auto val="1"/>
        <c:lblAlgn val="ctr"/>
        <c:lblOffset val="100"/>
        <c:noMultiLvlLbl val="0"/>
      </c:catAx>
      <c:valAx>
        <c:axId val="2179701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7968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Nedostaci u pravnom okviru i neusaglašenost propisa</c:v>
                </c:pt>
                <c:pt idx="1">
                  <c:v>Nedostatak informacija o sadržini i potrebnim dokazima koje podnosilac treba da obezbedi prilikom podnošenja zahteva</c:v>
                </c:pt>
                <c:pt idx="2">
                  <c:v>Neefikasnost imaoca javnih ovlašćenja </c:v>
                </c:pt>
                <c:pt idx="3">
                  <c:v>Neefikasnost nadležnih organa u rešavanju podnetih zahteva</c:v>
                </c:pt>
                <c:pt idx="4">
                  <c:v>Nedostatak obuka za korišćenje CEOP-a i primenu propisa za podnosice zahteva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</c:v>
                </c:pt>
                <c:pt idx="1">
                  <c:v>0.33333333333333331</c:v>
                </c:pt>
                <c:pt idx="2">
                  <c:v>0.33333333333333331</c:v>
                </c:pt>
                <c:pt idx="3">
                  <c:v>0.33333333333333331</c:v>
                </c:pt>
                <c:pt idx="4">
                  <c:v>0.16666666666666666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17277184"/>
        <c:axId val="217278720"/>
        <c:axId val="0"/>
      </c:bar3DChart>
      <c:catAx>
        <c:axId val="217277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217278720"/>
        <c:crosses val="autoZero"/>
        <c:auto val="1"/>
        <c:lblAlgn val="ctr"/>
        <c:lblOffset val="100"/>
        <c:noMultiLvlLbl val="0"/>
      </c:catAx>
      <c:valAx>
        <c:axId val="21727872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17277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BAB8FC-1EFB-44C8-B6F6-4A978ADC57E3}" type="doc">
      <dgm:prSet loTypeId="urn:microsoft.com/office/officeart/2005/8/layout/gear1" loCatId="relationship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55478E18-E64C-4F57-BAFE-022664E02471}">
      <dgm:prSet phldrT="[Text]" custT="1"/>
      <dgm:spPr/>
      <dgm:t>
        <a:bodyPr/>
        <a:lstStyle/>
        <a:p>
          <a:r>
            <a:rPr lang="sr-Latn-RS" sz="1100" b="1" smtClean="0"/>
            <a:t>Transparentnost</a:t>
          </a:r>
          <a:endParaRPr lang="en-US" sz="1100" b="1"/>
        </a:p>
      </dgm:t>
    </dgm:pt>
    <dgm:pt modelId="{C6A7E86B-CD14-47A4-9221-81E2B8DAB682}" type="parTrans" cxnId="{2C4F7E3F-DFEF-4638-A017-A07900460306}">
      <dgm:prSet/>
      <dgm:spPr/>
      <dgm:t>
        <a:bodyPr/>
        <a:lstStyle/>
        <a:p>
          <a:endParaRPr lang="en-US"/>
        </a:p>
      </dgm:t>
    </dgm:pt>
    <dgm:pt modelId="{97CC49BC-7451-46DA-A166-6FFBBB86A433}" type="sibTrans" cxnId="{2C4F7E3F-DFEF-4638-A017-A07900460306}">
      <dgm:prSet/>
      <dgm:spPr/>
      <dgm:t>
        <a:bodyPr/>
        <a:lstStyle/>
        <a:p>
          <a:endParaRPr lang="en-US"/>
        </a:p>
      </dgm:t>
    </dgm:pt>
    <dgm:pt modelId="{5A0BE0E2-FA75-4453-A3A7-15E56F953C85}">
      <dgm:prSet phldrT="[Text]"/>
      <dgm:spPr/>
      <dgm:t>
        <a:bodyPr/>
        <a:lstStyle/>
        <a:p>
          <a:r>
            <a:rPr lang="sr-Latn-RS" smtClean="0"/>
            <a:t>Efikasnost</a:t>
          </a:r>
          <a:endParaRPr lang="en-US"/>
        </a:p>
      </dgm:t>
    </dgm:pt>
    <dgm:pt modelId="{86052AE3-7D19-4783-80F7-28B003BDFCA9}" type="parTrans" cxnId="{FCF941FE-E37C-4C7B-BF48-F1F9968B9E5B}">
      <dgm:prSet/>
      <dgm:spPr/>
      <dgm:t>
        <a:bodyPr/>
        <a:lstStyle/>
        <a:p>
          <a:endParaRPr lang="en-US"/>
        </a:p>
      </dgm:t>
    </dgm:pt>
    <dgm:pt modelId="{D008061B-DAF3-49F9-81DB-2BDE15EF34AC}" type="sibTrans" cxnId="{FCF941FE-E37C-4C7B-BF48-F1F9968B9E5B}">
      <dgm:prSet/>
      <dgm:spPr/>
      <dgm:t>
        <a:bodyPr/>
        <a:lstStyle/>
        <a:p>
          <a:endParaRPr lang="en-US"/>
        </a:p>
      </dgm:t>
    </dgm:pt>
    <dgm:pt modelId="{9268C387-2C71-4D37-915E-28D149B5B7F0}">
      <dgm:prSet phldrT="[Text]"/>
      <dgm:spPr/>
      <dgm:t>
        <a:bodyPr/>
        <a:lstStyle/>
        <a:p>
          <a:r>
            <a:rPr lang="sr-Latn-RS" b="1" smtClean="0"/>
            <a:t>Brzina</a:t>
          </a:r>
          <a:r>
            <a:rPr lang="sr-Latn-RS" smtClean="0"/>
            <a:t>	</a:t>
          </a:r>
          <a:endParaRPr lang="en-US"/>
        </a:p>
      </dgm:t>
    </dgm:pt>
    <dgm:pt modelId="{2AA5C425-F91D-4C68-8683-9260F43857F2}" type="parTrans" cxnId="{0662ED8D-D489-41B8-84BE-952B4EF3073C}">
      <dgm:prSet/>
      <dgm:spPr/>
      <dgm:t>
        <a:bodyPr/>
        <a:lstStyle/>
        <a:p>
          <a:endParaRPr lang="en-US"/>
        </a:p>
      </dgm:t>
    </dgm:pt>
    <dgm:pt modelId="{7B9F5B8F-900F-4AEA-ADC6-43F3B121C4B2}" type="sibTrans" cxnId="{0662ED8D-D489-41B8-84BE-952B4EF3073C}">
      <dgm:prSet/>
      <dgm:spPr/>
      <dgm:t>
        <a:bodyPr/>
        <a:lstStyle/>
        <a:p>
          <a:endParaRPr lang="en-US"/>
        </a:p>
      </dgm:t>
    </dgm:pt>
    <dgm:pt modelId="{B1330A07-6778-43B7-8382-96EC33967D42}">
      <dgm:prSet/>
      <dgm:spPr/>
      <dgm:t>
        <a:bodyPr/>
        <a:lstStyle/>
        <a:p>
          <a:endParaRPr lang="en-US"/>
        </a:p>
      </dgm:t>
    </dgm:pt>
    <dgm:pt modelId="{95BA50CA-5A70-4C39-802C-788E0C40455F}" type="parTrans" cxnId="{5975AACB-BD7D-4E05-B678-88F1AA9C1ECC}">
      <dgm:prSet/>
      <dgm:spPr/>
      <dgm:t>
        <a:bodyPr/>
        <a:lstStyle/>
        <a:p>
          <a:endParaRPr lang="en-US"/>
        </a:p>
      </dgm:t>
    </dgm:pt>
    <dgm:pt modelId="{6557E01F-3742-4346-8B00-76BA7D2F6E1F}" type="sibTrans" cxnId="{5975AACB-BD7D-4E05-B678-88F1AA9C1ECC}">
      <dgm:prSet/>
      <dgm:spPr/>
      <dgm:t>
        <a:bodyPr/>
        <a:lstStyle/>
        <a:p>
          <a:endParaRPr lang="en-US"/>
        </a:p>
      </dgm:t>
    </dgm:pt>
    <dgm:pt modelId="{5AC5A599-8DDA-4D9A-BF00-61F4CF765479}">
      <dgm:prSet/>
      <dgm:spPr/>
      <dgm:t>
        <a:bodyPr/>
        <a:lstStyle/>
        <a:p>
          <a:endParaRPr lang="en-US"/>
        </a:p>
      </dgm:t>
    </dgm:pt>
    <dgm:pt modelId="{478CA787-1CB8-4AA0-90CE-38C4F6C0E85E}" type="parTrans" cxnId="{83F138AF-8239-4915-A0AE-BCED515381C7}">
      <dgm:prSet/>
      <dgm:spPr/>
      <dgm:t>
        <a:bodyPr/>
        <a:lstStyle/>
        <a:p>
          <a:endParaRPr lang="en-US"/>
        </a:p>
      </dgm:t>
    </dgm:pt>
    <dgm:pt modelId="{51D3AE7C-4DCE-40F7-AD3D-0B7A4E38F996}" type="sibTrans" cxnId="{83F138AF-8239-4915-A0AE-BCED515381C7}">
      <dgm:prSet/>
      <dgm:spPr/>
      <dgm:t>
        <a:bodyPr/>
        <a:lstStyle/>
        <a:p>
          <a:endParaRPr lang="en-US"/>
        </a:p>
      </dgm:t>
    </dgm:pt>
    <dgm:pt modelId="{9F47519A-A2D1-420E-A6F5-40EF0A09EFAF}" type="pres">
      <dgm:prSet presAssocID="{CFBAB8FC-1EFB-44C8-B6F6-4A978ADC57E3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90CBED-9395-4497-9FC3-2441E50CC96A}" type="pres">
      <dgm:prSet presAssocID="{55478E18-E64C-4F57-BAFE-022664E02471}" presName="gear1" presStyleLbl="node1" presStyleIdx="0" presStyleCnt="3" custScaleX="106611" custScaleY="9848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EA058-2CE2-420E-A3EF-9BD033440AE8}" type="pres">
      <dgm:prSet presAssocID="{55478E18-E64C-4F57-BAFE-022664E02471}" presName="gear1srcNode" presStyleLbl="node1" presStyleIdx="0" presStyleCnt="3"/>
      <dgm:spPr/>
      <dgm:t>
        <a:bodyPr/>
        <a:lstStyle/>
        <a:p>
          <a:endParaRPr lang="en-US"/>
        </a:p>
      </dgm:t>
    </dgm:pt>
    <dgm:pt modelId="{41E2F37B-F336-407D-B351-815BB5571BEC}" type="pres">
      <dgm:prSet presAssocID="{55478E18-E64C-4F57-BAFE-022664E02471}" presName="gear1dstNode" presStyleLbl="node1" presStyleIdx="0" presStyleCnt="3"/>
      <dgm:spPr/>
      <dgm:t>
        <a:bodyPr/>
        <a:lstStyle/>
        <a:p>
          <a:endParaRPr lang="en-US"/>
        </a:p>
      </dgm:t>
    </dgm:pt>
    <dgm:pt modelId="{A39D1401-CF78-4840-923E-E18E6062E375}" type="pres">
      <dgm:prSet presAssocID="{5A0BE0E2-FA75-4453-A3A7-15E56F953C85}" presName="gear2" presStyleLbl="node1" presStyleIdx="1" presStyleCnt="3" custLinFactNeighborX="-9773" custLinFactNeighborY="435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D4040-D3CD-4DE2-9BFC-964AD7E78E9A}" type="pres">
      <dgm:prSet presAssocID="{5A0BE0E2-FA75-4453-A3A7-15E56F953C85}" presName="gear2srcNode" presStyleLbl="node1" presStyleIdx="1" presStyleCnt="3"/>
      <dgm:spPr/>
      <dgm:t>
        <a:bodyPr/>
        <a:lstStyle/>
        <a:p>
          <a:endParaRPr lang="en-US"/>
        </a:p>
      </dgm:t>
    </dgm:pt>
    <dgm:pt modelId="{9432C7CF-92FD-43D1-8B36-167B0A983746}" type="pres">
      <dgm:prSet presAssocID="{5A0BE0E2-FA75-4453-A3A7-15E56F953C85}" presName="gear2dstNode" presStyleLbl="node1" presStyleIdx="1" presStyleCnt="3"/>
      <dgm:spPr/>
      <dgm:t>
        <a:bodyPr/>
        <a:lstStyle/>
        <a:p>
          <a:endParaRPr lang="en-US"/>
        </a:p>
      </dgm:t>
    </dgm:pt>
    <dgm:pt modelId="{3D32E926-D64A-4D84-A458-B371D45EB0A2}" type="pres">
      <dgm:prSet presAssocID="{9268C387-2C71-4D37-915E-28D149B5B7F0}" presName="gear3" presStyleLbl="node1" presStyleIdx="2" presStyleCnt="3" custLinFactNeighborX="-17235" custLinFactNeighborY="22438"/>
      <dgm:spPr/>
      <dgm:t>
        <a:bodyPr/>
        <a:lstStyle/>
        <a:p>
          <a:endParaRPr lang="en-US"/>
        </a:p>
      </dgm:t>
    </dgm:pt>
    <dgm:pt modelId="{1141EAD2-49FD-4E41-8CFF-6A7845B08F06}" type="pres">
      <dgm:prSet presAssocID="{9268C387-2C71-4D37-915E-28D149B5B7F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FE5EC-27EF-472B-A467-7ADFB3F8FB82}" type="pres">
      <dgm:prSet presAssocID="{9268C387-2C71-4D37-915E-28D149B5B7F0}" presName="gear3srcNode" presStyleLbl="node1" presStyleIdx="2" presStyleCnt="3"/>
      <dgm:spPr/>
      <dgm:t>
        <a:bodyPr/>
        <a:lstStyle/>
        <a:p>
          <a:endParaRPr lang="en-US"/>
        </a:p>
      </dgm:t>
    </dgm:pt>
    <dgm:pt modelId="{04F0F6C1-3AC7-402E-BB66-C8263880CCCA}" type="pres">
      <dgm:prSet presAssocID="{9268C387-2C71-4D37-915E-28D149B5B7F0}" presName="gear3dstNode" presStyleLbl="node1" presStyleIdx="2" presStyleCnt="3"/>
      <dgm:spPr/>
      <dgm:t>
        <a:bodyPr/>
        <a:lstStyle/>
        <a:p>
          <a:endParaRPr lang="en-US"/>
        </a:p>
      </dgm:t>
    </dgm:pt>
    <dgm:pt modelId="{5A867E04-0EA2-4BAB-A684-BDDD61EEE245}" type="pres">
      <dgm:prSet presAssocID="{97CC49BC-7451-46DA-A166-6FFBBB86A433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436B3CCB-6837-4F52-9F3F-3E8F5DDE573C}" type="pres">
      <dgm:prSet presAssocID="{D008061B-DAF3-49F9-81DB-2BDE15EF34AC}" presName="connector2" presStyleLbl="sibTrans2D1" presStyleIdx="1" presStyleCnt="3" custLinFactNeighborX="-7123" custLinFactNeighborY="33289"/>
      <dgm:spPr/>
      <dgm:t>
        <a:bodyPr/>
        <a:lstStyle/>
        <a:p>
          <a:endParaRPr lang="en-US"/>
        </a:p>
      </dgm:t>
    </dgm:pt>
    <dgm:pt modelId="{AB5DF082-89C0-47DB-B16F-6496D55252DB}" type="pres">
      <dgm:prSet presAssocID="{7B9F5B8F-900F-4AEA-ADC6-43F3B121C4B2}" presName="connector3" presStyleLbl="sibTrans2D1" presStyleIdx="2" presStyleCnt="3" custLinFactNeighborX="-14790" custLinFactNeighborY="18615"/>
      <dgm:spPr/>
      <dgm:t>
        <a:bodyPr/>
        <a:lstStyle/>
        <a:p>
          <a:endParaRPr lang="en-US"/>
        </a:p>
      </dgm:t>
    </dgm:pt>
  </dgm:ptLst>
  <dgm:cxnLst>
    <dgm:cxn modelId="{E6DE2B5E-3FBF-49B4-B49B-F5D9EDAFA105}" type="presOf" srcId="{9268C387-2C71-4D37-915E-28D149B5B7F0}" destId="{1141EAD2-49FD-4E41-8CFF-6A7845B08F06}" srcOrd="1" destOrd="0" presId="urn:microsoft.com/office/officeart/2005/8/layout/gear1"/>
    <dgm:cxn modelId="{6F01F327-7F1A-4AA1-995A-721B1F265AEC}" type="presOf" srcId="{5A0BE0E2-FA75-4453-A3A7-15E56F953C85}" destId="{086D4040-D3CD-4DE2-9BFC-964AD7E78E9A}" srcOrd="1" destOrd="0" presId="urn:microsoft.com/office/officeart/2005/8/layout/gear1"/>
    <dgm:cxn modelId="{C2C154B1-F4F7-4DFA-B8EC-74EEE8B0B05A}" type="presOf" srcId="{9268C387-2C71-4D37-915E-28D149B5B7F0}" destId="{3D32E926-D64A-4D84-A458-B371D45EB0A2}" srcOrd="0" destOrd="0" presId="urn:microsoft.com/office/officeart/2005/8/layout/gear1"/>
    <dgm:cxn modelId="{5975AACB-BD7D-4E05-B678-88F1AA9C1ECC}" srcId="{CFBAB8FC-1EFB-44C8-B6F6-4A978ADC57E3}" destId="{B1330A07-6778-43B7-8382-96EC33967D42}" srcOrd="3" destOrd="0" parTransId="{95BA50CA-5A70-4C39-802C-788E0C40455F}" sibTransId="{6557E01F-3742-4346-8B00-76BA7D2F6E1F}"/>
    <dgm:cxn modelId="{FCF941FE-E37C-4C7B-BF48-F1F9968B9E5B}" srcId="{CFBAB8FC-1EFB-44C8-B6F6-4A978ADC57E3}" destId="{5A0BE0E2-FA75-4453-A3A7-15E56F953C85}" srcOrd="1" destOrd="0" parTransId="{86052AE3-7D19-4783-80F7-28B003BDFCA9}" sibTransId="{D008061B-DAF3-49F9-81DB-2BDE15EF34AC}"/>
    <dgm:cxn modelId="{83AA8E0E-131B-40B1-9C46-87BFDD45852B}" type="presOf" srcId="{CFBAB8FC-1EFB-44C8-B6F6-4A978ADC57E3}" destId="{9F47519A-A2D1-420E-A6F5-40EF0A09EFAF}" srcOrd="0" destOrd="0" presId="urn:microsoft.com/office/officeart/2005/8/layout/gear1"/>
    <dgm:cxn modelId="{0662ED8D-D489-41B8-84BE-952B4EF3073C}" srcId="{CFBAB8FC-1EFB-44C8-B6F6-4A978ADC57E3}" destId="{9268C387-2C71-4D37-915E-28D149B5B7F0}" srcOrd="2" destOrd="0" parTransId="{2AA5C425-F91D-4C68-8683-9260F43857F2}" sibTransId="{7B9F5B8F-900F-4AEA-ADC6-43F3B121C4B2}"/>
    <dgm:cxn modelId="{E1928851-E56C-45E3-9F7E-0B2993AA13E5}" type="presOf" srcId="{D008061B-DAF3-49F9-81DB-2BDE15EF34AC}" destId="{436B3CCB-6837-4F52-9F3F-3E8F5DDE573C}" srcOrd="0" destOrd="0" presId="urn:microsoft.com/office/officeart/2005/8/layout/gear1"/>
    <dgm:cxn modelId="{53E18CBE-BF48-4648-940F-080DBA5D01E3}" type="presOf" srcId="{55478E18-E64C-4F57-BAFE-022664E02471}" destId="{1F90CBED-9395-4497-9FC3-2441E50CC96A}" srcOrd="0" destOrd="0" presId="urn:microsoft.com/office/officeart/2005/8/layout/gear1"/>
    <dgm:cxn modelId="{FB0297AB-3DE0-4CC8-A9AB-CEA74A3FD6A0}" type="presOf" srcId="{5A0BE0E2-FA75-4453-A3A7-15E56F953C85}" destId="{9432C7CF-92FD-43D1-8B36-167B0A983746}" srcOrd="2" destOrd="0" presId="urn:microsoft.com/office/officeart/2005/8/layout/gear1"/>
    <dgm:cxn modelId="{E4BBBCB7-750C-4CDB-B18A-8D11528040F7}" type="presOf" srcId="{55478E18-E64C-4F57-BAFE-022664E02471}" destId="{597EA058-2CE2-420E-A3EF-9BD033440AE8}" srcOrd="1" destOrd="0" presId="urn:microsoft.com/office/officeart/2005/8/layout/gear1"/>
    <dgm:cxn modelId="{83F138AF-8239-4915-A0AE-BCED515381C7}" srcId="{CFBAB8FC-1EFB-44C8-B6F6-4A978ADC57E3}" destId="{5AC5A599-8DDA-4D9A-BF00-61F4CF765479}" srcOrd="4" destOrd="0" parTransId="{478CA787-1CB8-4AA0-90CE-38C4F6C0E85E}" sibTransId="{51D3AE7C-4DCE-40F7-AD3D-0B7A4E38F996}"/>
    <dgm:cxn modelId="{82A6D032-AB15-475E-A82F-2AF6FA083D56}" type="presOf" srcId="{5A0BE0E2-FA75-4453-A3A7-15E56F953C85}" destId="{A39D1401-CF78-4840-923E-E18E6062E375}" srcOrd="0" destOrd="0" presId="urn:microsoft.com/office/officeart/2005/8/layout/gear1"/>
    <dgm:cxn modelId="{2C4F7E3F-DFEF-4638-A017-A07900460306}" srcId="{CFBAB8FC-1EFB-44C8-B6F6-4A978ADC57E3}" destId="{55478E18-E64C-4F57-BAFE-022664E02471}" srcOrd="0" destOrd="0" parTransId="{C6A7E86B-CD14-47A4-9221-81E2B8DAB682}" sibTransId="{97CC49BC-7451-46DA-A166-6FFBBB86A433}"/>
    <dgm:cxn modelId="{52CD5121-2915-48F5-AC6E-F772DE61F22B}" type="presOf" srcId="{55478E18-E64C-4F57-BAFE-022664E02471}" destId="{41E2F37B-F336-407D-B351-815BB5571BEC}" srcOrd="2" destOrd="0" presId="urn:microsoft.com/office/officeart/2005/8/layout/gear1"/>
    <dgm:cxn modelId="{A35B6512-3525-4C17-A758-47800D3FF180}" type="presOf" srcId="{9268C387-2C71-4D37-915E-28D149B5B7F0}" destId="{07DFE5EC-27EF-472B-A467-7ADFB3F8FB82}" srcOrd="2" destOrd="0" presId="urn:microsoft.com/office/officeart/2005/8/layout/gear1"/>
    <dgm:cxn modelId="{EB098324-4860-4B8A-9835-F4B185DD5254}" type="presOf" srcId="{97CC49BC-7451-46DA-A166-6FFBBB86A433}" destId="{5A867E04-0EA2-4BAB-A684-BDDD61EEE245}" srcOrd="0" destOrd="0" presId="urn:microsoft.com/office/officeart/2005/8/layout/gear1"/>
    <dgm:cxn modelId="{D8C18D48-40BA-4C4A-A017-42806E4DAF29}" type="presOf" srcId="{9268C387-2C71-4D37-915E-28D149B5B7F0}" destId="{04F0F6C1-3AC7-402E-BB66-C8263880CCCA}" srcOrd="3" destOrd="0" presId="urn:microsoft.com/office/officeart/2005/8/layout/gear1"/>
    <dgm:cxn modelId="{49BF9923-9F68-4BF7-8FFA-6B65003F57C5}" type="presOf" srcId="{7B9F5B8F-900F-4AEA-ADC6-43F3B121C4B2}" destId="{AB5DF082-89C0-47DB-B16F-6496D55252DB}" srcOrd="0" destOrd="0" presId="urn:microsoft.com/office/officeart/2005/8/layout/gear1"/>
    <dgm:cxn modelId="{F0CC14C8-3EB0-4C17-A12A-93548AFE4E9C}" type="presParOf" srcId="{9F47519A-A2D1-420E-A6F5-40EF0A09EFAF}" destId="{1F90CBED-9395-4497-9FC3-2441E50CC96A}" srcOrd="0" destOrd="0" presId="urn:microsoft.com/office/officeart/2005/8/layout/gear1"/>
    <dgm:cxn modelId="{211D6249-B162-4DD7-A1FF-DBAD235C08BE}" type="presParOf" srcId="{9F47519A-A2D1-420E-A6F5-40EF0A09EFAF}" destId="{597EA058-2CE2-420E-A3EF-9BD033440AE8}" srcOrd="1" destOrd="0" presId="urn:microsoft.com/office/officeart/2005/8/layout/gear1"/>
    <dgm:cxn modelId="{8EFD8CB6-7FF5-4A20-9FD8-B37F447A4F12}" type="presParOf" srcId="{9F47519A-A2D1-420E-A6F5-40EF0A09EFAF}" destId="{41E2F37B-F336-407D-B351-815BB5571BEC}" srcOrd="2" destOrd="0" presId="urn:microsoft.com/office/officeart/2005/8/layout/gear1"/>
    <dgm:cxn modelId="{5B452F16-DA67-478D-8DF7-36596F40DCFF}" type="presParOf" srcId="{9F47519A-A2D1-420E-A6F5-40EF0A09EFAF}" destId="{A39D1401-CF78-4840-923E-E18E6062E375}" srcOrd="3" destOrd="0" presId="urn:microsoft.com/office/officeart/2005/8/layout/gear1"/>
    <dgm:cxn modelId="{5BA92446-1339-4F51-B166-3CD09EF34078}" type="presParOf" srcId="{9F47519A-A2D1-420E-A6F5-40EF0A09EFAF}" destId="{086D4040-D3CD-4DE2-9BFC-964AD7E78E9A}" srcOrd="4" destOrd="0" presId="urn:microsoft.com/office/officeart/2005/8/layout/gear1"/>
    <dgm:cxn modelId="{344CAC68-E51F-455B-85FB-7CC8E319A1AD}" type="presParOf" srcId="{9F47519A-A2D1-420E-A6F5-40EF0A09EFAF}" destId="{9432C7CF-92FD-43D1-8B36-167B0A983746}" srcOrd="5" destOrd="0" presId="urn:microsoft.com/office/officeart/2005/8/layout/gear1"/>
    <dgm:cxn modelId="{66FD80FB-B67D-4E2A-8CDE-99C7BF001AFB}" type="presParOf" srcId="{9F47519A-A2D1-420E-A6F5-40EF0A09EFAF}" destId="{3D32E926-D64A-4D84-A458-B371D45EB0A2}" srcOrd="6" destOrd="0" presId="urn:microsoft.com/office/officeart/2005/8/layout/gear1"/>
    <dgm:cxn modelId="{B2E42DA2-CC18-4B16-8065-0858C478A583}" type="presParOf" srcId="{9F47519A-A2D1-420E-A6F5-40EF0A09EFAF}" destId="{1141EAD2-49FD-4E41-8CFF-6A7845B08F06}" srcOrd="7" destOrd="0" presId="urn:microsoft.com/office/officeart/2005/8/layout/gear1"/>
    <dgm:cxn modelId="{C35A03A7-BC75-4D77-9131-D215AF507957}" type="presParOf" srcId="{9F47519A-A2D1-420E-A6F5-40EF0A09EFAF}" destId="{07DFE5EC-27EF-472B-A467-7ADFB3F8FB82}" srcOrd="8" destOrd="0" presId="urn:microsoft.com/office/officeart/2005/8/layout/gear1"/>
    <dgm:cxn modelId="{5790828B-B412-4146-B8C7-DFDF9577FDAA}" type="presParOf" srcId="{9F47519A-A2D1-420E-A6F5-40EF0A09EFAF}" destId="{04F0F6C1-3AC7-402E-BB66-C8263880CCCA}" srcOrd="9" destOrd="0" presId="urn:microsoft.com/office/officeart/2005/8/layout/gear1"/>
    <dgm:cxn modelId="{D7340702-004F-499C-8404-06B4077266AD}" type="presParOf" srcId="{9F47519A-A2D1-420E-A6F5-40EF0A09EFAF}" destId="{5A867E04-0EA2-4BAB-A684-BDDD61EEE245}" srcOrd="10" destOrd="0" presId="urn:microsoft.com/office/officeart/2005/8/layout/gear1"/>
    <dgm:cxn modelId="{90BDA1E3-A20A-4744-A637-5BFECCCFD8F9}" type="presParOf" srcId="{9F47519A-A2D1-420E-A6F5-40EF0A09EFAF}" destId="{436B3CCB-6837-4F52-9F3F-3E8F5DDE573C}" srcOrd="11" destOrd="0" presId="urn:microsoft.com/office/officeart/2005/8/layout/gear1"/>
    <dgm:cxn modelId="{FA8A3EE4-9CA2-474F-ABEA-4E6820FE00DD}" type="presParOf" srcId="{9F47519A-A2D1-420E-A6F5-40EF0A09EFAF}" destId="{AB5DF082-89C0-47DB-B16F-6496D55252D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839E58-5132-498D-83A2-367E0D465500}" type="doc">
      <dgm:prSet loTypeId="urn:microsoft.com/office/officeart/2005/8/layout/cycle2" loCatId="cycle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18FA22A4-C036-4B39-8AF6-9EFA2DEBFEAD}">
      <dgm:prSet phldrT="[Text]"/>
      <dgm:spPr/>
      <dgm:t>
        <a:bodyPr/>
        <a:lstStyle/>
        <a:p>
          <a:r>
            <a:rPr lang="sr-Latn-RS" smtClean="0"/>
            <a:t>Olakšana i ubrzana komunikacija sa imaocima javnih ovlašćenja (</a:t>
          </a:r>
          <a:r>
            <a:rPr lang="en-US" smtClean="0"/>
            <a:t>75%</a:t>
          </a:r>
          <a:r>
            <a:rPr lang="sr-Latn-RS" smtClean="0"/>
            <a:t> LS)</a:t>
          </a:r>
          <a:endParaRPr lang="en-US"/>
        </a:p>
      </dgm:t>
    </dgm:pt>
    <dgm:pt modelId="{E1EE4323-381D-4CBA-9CD7-87DA61BFE5BB}" type="parTrans" cxnId="{DD2D26E0-DFC5-472A-BE3B-AB064564D052}">
      <dgm:prSet/>
      <dgm:spPr/>
      <dgm:t>
        <a:bodyPr/>
        <a:lstStyle/>
        <a:p>
          <a:endParaRPr lang="en-US"/>
        </a:p>
      </dgm:t>
    </dgm:pt>
    <dgm:pt modelId="{ACDE6ED1-C7B8-4B91-A1FA-39F8876FA9E1}" type="sibTrans" cxnId="{DD2D26E0-DFC5-472A-BE3B-AB064564D052}">
      <dgm:prSet/>
      <dgm:spPr/>
      <dgm:t>
        <a:bodyPr/>
        <a:lstStyle/>
        <a:p>
          <a:endParaRPr lang="en-US"/>
        </a:p>
      </dgm:t>
    </dgm:pt>
    <dgm:pt modelId="{E295FE18-689D-40F1-9EEC-9FA0CE77661B}">
      <dgm:prSet phldrT="[Text]"/>
      <dgm:spPr/>
      <dgm:t>
        <a:bodyPr/>
        <a:lstStyle/>
        <a:p>
          <a:r>
            <a:rPr lang="sr-Latn-RS" smtClean="0"/>
            <a:t>Efikasnije rešavanje zahteva (</a:t>
          </a:r>
          <a:r>
            <a:rPr lang="en-US" smtClean="0"/>
            <a:t>37.5%</a:t>
          </a:r>
          <a:r>
            <a:rPr lang="sr-Latn-RS" smtClean="0"/>
            <a:t> LS) </a:t>
          </a:r>
          <a:endParaRPr lang="en-US"/>
        </a:p>
      </dgm:t>
    </dgm:pt>
    <dgm:pt modelId="{8B193927-609E-4A92-B53D-15EA8616B576}" type="parTrans" cxnId="{02C3F3D0-93EE-443D-B8F3-138161C587EB}">
      <dgm:prSet/>
      <dgm:spPr/>
      <dgm:t>
        <a:bodyPr/>
        <a:lstStyle/>
        <a:p>
          <a:endParaRPr lang="en-US"/>
        </a:p>
      </dgm:t>
    </dgm:pt>
    <dgm:pt modelId="{AF25AAC0-3D04-4E41-B8D3-F64B1FFB3B1C}" type="sibTrans" cxnId="{02C3F3D0-93EE-443D-B8F3-138161C587EB}">
      <dgm:prSet/>
      <dgm:spPr/>
      <dgm:t>
        <a:bodyPr/>
        <a:lstStyle/>
        <a:p>
          <a:endParaRPr lang="en-US"/>
        </a:p>
      </dgm:t>
    </dgm:pt>
    <dgm:pt modelId="{0CACC25F-8E40-46D2-A3C6-7FE888909829}">
      <dgm:prSet phldrT="[Text]"/>
      <dgm:spPr/>
      <dgm:t>
        <a:bodyPr/>
        <a:lstStyle/>
        <a:p>
          <a:r>
            <a:rPr lang="sr-Latn-RS" smtClean="0"/>
            <a:t>Brže rešavanje zahteva (</a:t>
          </a:r>
          <a:r>
            <a:rPr lang="en-US" smtClean="0"/>
            <a:t>37.5%</a:t>
          </a:r>
          <a:r>
            <a:rPr lang="sr-Latn-RS" smtClean="0"/>
            <a:t> LS)</a:t>
          </a:r>
          <a:endParaRPr lang="en-US"/>
        </a:p>
      </dgm:t>
    </dgm:pt>
    <dgm:pt modelId="{11C83FC0-0687-461F-968A-83DCA1D38434}" type="parTrans" cxnId="{3686161D-BAD8-481C-8ECA-6395796D21EF}">
      <dgm:prSet/>
      <dgm:spPr/>
      <dgm:t>
        <a:bodyPr/>
        <a:lstStyle/>
        <a:p>
          <a:endParaRPr lang="en-US"/>
        </a:p>
      </dgm:t>
    </dgm:pt>
    <dgm:pt modelId="{4DB8D128-419B-4DC7-A4CA-F8F298D8FE12}" type="sibTrans" cxnId="{3686161D-BAD8-481C-8ECA-6395796D21EF}">
      <dgm:prSet/>
      <dgm:spPr/>
      <dgm:t>
        <a:bodyPr/>
        <a:lstStyle/>
        <a:p>
          <a:endParaRPr lang="en-US"/>
        </a:p>
      </dgm:t>
    </dgm:pt>
    <dgm:pt modelId="{0D09D3CF-1A04-4707-A69B-33A61CACEDCC}">
      <dgm:prSet phldrT="[Text]"/>
      <dgm:spPr/>
      <dgm:t>
        <a:bodyPr/>
        <a:lstStyle/>
        <a:p>
          <a:r>
            <a:rPr lang="sr-Latn-RS" smtClean="0"/>
            <a:t>Čuvanje i arhiviranje manje dokumentacije  (2</a:t>
          </a:r>
          <a:r>
            <a:rPr lang="en-US" smtClean="0"/>
            <a:t>5%</a:t>
          </a:r>
          <a:r>
            <a:rPr lang="sr-Latn-RS" smtClean="0"/>
            <a:t> LS)</a:t>
          </a:r>
          <a:endParaRPr lang="en-US"/>
        </a:p>
      </dgm:t>
    </dgm:pt>
    <dgm:pt modelId="{422FFA4E-9B90-4240-B8B5-9D7585F74E70}" type="parTrans" cxnId="{BE26B1A6-4C88-420C-B9DD-D266A8B8ED2E}">
      <dgm:prSet/>
      <dgm:spPr/>
      <dgm:t>
        <a:bodyPr/>
        <a:lstStyle/>
        <a:p>
          <a:endParaRPr lang="en-US"/>
        </a:p>
      </dgm:t>
    </dgm:pt>
    <dgm:pt modelId="{87395655-2E6A-4F3F-AFC4-44FA0710E5A0}" type="sibTrans" cxnId="{BE26B1A6-4C88-420C-B9DD-D266A8B8ED2E}">
      <dgm:prSet/>
      <dgm:spPr/>
      <dgm:t>
        <a:bodyPr/>
        <a:lstStyle/>
        <a:p>
          <a:endParaRPr lang="en-US"/>
        </a:p>
      </dgm:t>
    </dgm:pt>
    <dgm:pt modelId="{A4AFEFD5-3D53-4B59-85CC-3FF958707D63}">
      <dgm:prSet phldrT="[Text]"/>
      <dgm:spPr/>
      <dgm:t>
        <a:bodyPr/>
        <a:lstStyle/>
        <a:p>
          <a:r>
            <a:rPr lang="sr-Latn-RS" smtClean="0"/>
            <a:t>Povećana transparentnost sistema (1</a:t>
          </a:r>
          <a:r>
            <a:rPr lang="en-US" smtClean="0"/>
            <a:t>2.5%</a:t>
          </a:r>
          <a:r>
            <a:rPr lang="sr-Latn-RS" smtClean="0"/>
            <a:t>)</a:t>
          </a:r>
          <a:endParaRPr lang="en-US"/>
        </a:p>
      </dgm:t>
    </dgm:pt>
    <dgm:pt modelId="{B14D9FF2-7A08-470C-8857-F26274476790}" type="parTrans" cxnId="{1B88DD68-55C6-4D70-8E4A-B84DFF39DFCA}">
      <dgm:prSet/>
      <dgm:spPr/>
      <dgm:t>
        <a:bodyPr/>
        <a:lstStyle/>
        <a:p>
          <a:endParaRPr lang="en-US"/>
        </a:p>
      </dgm:t>
    </dgm:pt>
    <dgm:pt modelId="{E369900E-DB11-4361-94EE-52118B380082}" type="sibTrans" cxnId="{1B88DD68-55C6-4D70-8E4A-B84DFF39DFCA}">
      <dgm:prSet/>
      <dgm:spPr/>
      <dgm:t>
        <a:bodyPr/>
        <a:lstStyle/>
        <a:p>
          <a:endParaRPr lang="en-US"/>
        </a:p>
      </dgm:t>
    </dgm:pt>
    <dgm:pt modelId="{466EDA27-38BE-4C2E-AFB0-0519F2C4BBB3}" type="pres">
      <dgm:prSet presAssocID="{80839E58-5132-498D-83A2-367E0D4655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235BD2-C9F6-48B6-8AAE-92BA5DDA55CF}" type="pres">
      <dgm:prSet presAssocID="{18FA22A4-C036-4B39-8AF6-9EFA2DEBFE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81823-9BE8-4ED5-91FF-03BAB37A9A0D}" type="pres">
      <dgm:prSet presAssocID="{ACDE6ED1-C7B8-4B91-A1FA-39F8876FA9E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A0D23B43-87B9-44C1-812D-6E9183894982}" type="pres">
      <dgm:prSet presAssocID="{ACDE6ED1-C7B8-4B91-A1FA-39F8876FA9E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1BDFD56-5C32-4B0F-8072-545707E82E49}" type="pres">
      <dgm:prSet presAssocID="{E295FE18-689D-40F1-9EEC-9FA0CE77661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D82E9-8764-4EE4-A1CC-AD82A983AF6D}" type="pres">
      <dgm:prSet presAssocID="{AF25AAC0-3D04-4E41-B8D3-F64B1FFB3B1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9F56E1E9-7325-49FE-BE34-6C52F3F718C1}" type="pres">
      <dgm:prSet presAssocID="{AF25AAC0-3D04-4E41-B8D3-F64B1FFB3B1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DA81F0E0-D1E8-4C53-8176-0BA1B44B5CBD}" type="pres">
      <dgm:prSet presAssocID="{0CACC25F-8E40-46D2-A3C6-7FE8889098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FEA056-5D22-42A4-99D7-54E253B998C0}" type="pres">
      <dgm:prSet presAssocID="{4DB8D128-419B-4DC7-A4CA-F8F298D8FE12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B0C7856-D30A-430F-993F-7081B8870026}" type="pres">
      <dgm:prSet presAssocID="{4DB8D128-419B-4DC7-A4CA-F8F298D8FE12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941877E5-4C10-4F2B-803D-43648A095BDC}" type="pres">
      <dgm:prSet presAssocID="{0D09D3CF-1A04-4707-A69B-33A61CACEDC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00FF76-E9DA-457F-8F64-20B5C94E9883}" type="pres">
      <dgm:prSet presAssocID="{87395655-2E6A-4F3F-AFC4-44FA0710E5A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ADE8AD4-7D35-4A74-B32A-A03B98138241}" type="pres">
      <dgm:prSet presAssocID="{87395655-2E6A-4F3F-AFC4-44FA0710E5A0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978AFED2-F920-4D2C-901A-C23C0A44749A}" type="pres">
      <dgm:prSet presAssocID="{A4AFEFD5-3D53-4B59-85CC-3FF958707D6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4F464-F352-45CF-AB7B-83EC4ADEFBFB}" type="pres">
      <dgm:prSet presAssocID="{E369900E-DB11-4361-94EE-52118B38008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388E644-E95F-410D-97CB-A584E621D699}" type="pres">
      <dgm:prSet presAssocID="{E369900E-DB11-4361-94EE-52118B38008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0CCCC3D-E3A3-4CC9-BB94-9AD5416DBDA5}" type="presOf" srcId="{18FA22A4-C036-4B39-8AF6-9EFA2DEBFEAD}" destId="{07235BD2-C9F6-48B6-8AAE-92BA5DDA55CF}" srcOrd="0" destOrd="0" presId="urn:microsoft.com/office/officeart/2005/8/layout/cycle2"/>
    <dgm:cxn modelId="{6DB2FB3D-E70E-43FC-8A2A-C3F923F8250D}" type="presOf" srcId="{87395655-2E6A-4F3F-AFC4-44FA0710E5A0}" destId="{1A00FF76-E9DA-457F-8F64-20B5C94E9883}" srcOrd="0" destOrd="0" presId="urn:microsoft.com/office/officeart/2005/8/layout/cycle2"/>
    <dgm:cxn modelId="{160CC636-F6A3-4490-94DB-BEAA6642DF51}" type="presOf" srcId="{E369900E-DB11-4361-94EE-52118B380082}" destId="{D388E644-E95F-410D-97CB-A584E621D699}" srcOrd="1" destOrd="0" presId="urn:microsoft.com/office/officeart/2005/8/layout/cycle2"/>
    <dgm:cxn modelId="{3686161D-BAD8-481C-8ECA-6395796D21EF}" srcId="{80839E58-5132-498D-83A2-367E0D465500}" destId="{0CACC25F-8E40-46D2-A3C6-7FE888909829}" srcOrd="2" destOrd="0" parTransId="{11C83FC0-0687-461F-968A-83DCA1D38434}" sibTransId="{4DB8D128-419B-4DC7-A4CA-F8F298D8FE12}"/>
    <dgm:cxn modelId="{42B2CA60-5270-48B7-9503-1ED08BF3E02A}" type="presOf" srcId="{80839E58-5132-498D-83A2-367E0D465500}" destId="{466EDA27-38BE-4C2E-AFB0-0519F2C4BBB3}" srcOrd="0" destOrd="0" presId="urn:microsoft.com/office/officeart/2005/8/layout/cycle2"/>
    <dgm:cxn modelId="{FADC2D0B-17B1-4CF0-B110-E06DCD7DB6EE}" type="presOf" srcId="{4DB8D128-419B-4DC7-A4CA-F8F298D8FE12}" destId="{11FEA056-5D22-42A4-99D7-54E253B998C0}" srcOrd="0" destOrd="0" presId="urn:microsoft.com/office/officeart/2005/8/layout/cycle2"/>
    <dgm:cxn modelId="{06107BC4-43B7-46A5-BE59-C409F4A21B7C}" type="presOf" srcId="{AF25AAC0-3D04-4E41-B8D3-F64B1FFB3B1C}" destId="{9F56E1E9-7325-49FE-BE34-6C52F3F718C1}" srcOrd="1" destOrd="0" presId="urn:microsoft.com/office/officeart/2005/8/layout/cycle2"/>
    <dgm:cxn modelId="{2D71117D-C97C-4028-BC85-24F77C1BA637}" type="presOf" srcId="{0CACC25F-8E40-46D2-A3C6-7FE888909829}" destId="{DA81F0E0-D1E8-4C53-8176-0BA1B44B5CBD}" srcOrd="0" destOrd="0" presId="urn:microsoft.com/office/officeart/2005/8/layout/cycle2"/>
    <dgm:cxn modelId="{63F92FCB-725E-46BE-A4FD-61EE50FB2C75}" type="presOf" srcId="{0D09D3CF-1A04-4707-A69B-33A61CACEDCC}" destId="{941877E5-4C10-4F2B-803D-43648A095BDC}" srcOrd="0" destOrd="0" presId="urn:microsoft.com/office/officeart/2005/8/layout/cycle2"/>
    <dgm:cxn modelId="{02C3F3D0-93EE-443D-B8F3-138161C587EB}" srcId="{80839E58-5132-498D-83A2-367E0D465500}" destId="{E295FE18-689D-40F1-9EEC-9FA0CE77661B}" srcOrd="1" destOrd="0" parTransId="{8B193927-609E-4A92-B53D-15EA8616B576}" sibTransId="{AF25AAC0-3D04-4E41-B8D3-F64B1FFB3B1C}"/>
    <dgm:cxn modelId="{D19A7E21-A37E-4460-8025-03477E386549}" type="presOf" srcId="{AF25AAC0-3D04-4E41-B8D3-F64B1FFB3B1C}" destId="{6EDD82E9-8764-4EE4-A1CC-AD82A983AF6D}" srcOrd="0" destOrd="0" presId="urn:microsoft.com/office/officeart/2005/8/layout/cycle2"/>
    <dgm:cxn modelId="{230F7325-D0C1-40EF-B0C9-BC94C8146DDF}" type="presOf" srcId="{A4AFEFD5-3D53-4B59-85CC-3FF958707D63}" destId="{978AFED2-F920-4D2C-901A-C23C0A44749A}" srcOrd="0" destOrd="0" presId="urn:microsoft.com/office/officeart/2005/8/layout/cycle2"/>
    <dgm:cxn modelId="{DD2D26E0-DFC5-472A-BE3B-AB064564D052}" srcId="{80839E58-5132-498D-83A2-367E0D465500}" destId="{18FA22A4-C036-4B39-8AF6-9EFA2DEBFEAD}" srcOrd="0" destOrd="0" parTransId="{E1EE4323-381D-4CBA-9CD7-87DA61BFE5BB}" sibTransId="{ACDE6ED1-C7B8-4B91-A1FA-39F8876FA9E1}"/>
    <dgm:cxn modelId="{1C47AE38-670E-4FF0-8591-F7BEA533DED8}" type="presOf" srcId="{ACDE6ED1-C7B8-4B91-A1FA-39F8876FA9E1}" destId="{A0D23B43-87B9-44C1-812D-6E9183894982}" srcOrd="1" destOrd="0" presId="urn:microsoft.com/office/officeart/2005/8/layout/cycle2"/>
    <dgm:cxn modelId="{8BED7323-5B97-4E6F-9ABB-4803EB9091A4}" type="presOf" srcId="{87395655-2E6A-4F3F-AFC4-44FA0710E5A0}" destId="{EADE8AD4-7D35-4A74-B32A-A03B98138241}" srcOrd="1" destOrd="0" presId="urn:microsoft.com/office/officeart/2005/8/layout/cycle2"/>
    <dgm:cxn modelId="{368F8217-83E9-4341-8669-35A153DBA69E}" type="presOf" srcId="{E295FE18-689D-40F1-9EEC-9FA0CE77661B}" destId="{D1BDFD56-5C32-4B0F-8072-545707E82E49}" srcOrd="0" destOrd="0" presId="urn:microsoft.com/office/officeart/2005/8/layout/cycle2"/>
    <dgm:cxn modelId="{1B88DD68-55C6-4D70-8E4A-B84DFF39DFCA}" srcId="{80839E58-5132-498D-83A2-367E0D465500}" destId="{A4AFEFD5-3D53-4B59-85CC-3FF958707D63}" srcOrd="4" destOrd="0" parTransId="{B14D9FF2-7A08-470C-8857-F26274476790}" sibTransId="{E369900E-DB11-4361-94EE-52118B380082}"/>
    <dgm:cxn modelId="{2EA8B78A-9CDE-4E32-95CC-E65733ADC00A}" type="presOf" srcId="{ACDE6ED1-C7B8-4B91-A1FA-39F8876FA9E1}" destId="{8E981823-9BE8-4ED5-91FF-03BAB37A9A0D}" srcOrd="0" destOrd="0" presId="urn:microsoft.com/office/officeart/2005/8/layout/cycle2"/>
    <dgm:cxn modelId="{11F62D07-88F4-4D8C-BEB4-5722703B9E55}" type="presOf" srcId="{4DB8D128-419B-4DC7-A4CA-F8F298D8FE12}" destId="{4B0C7856-D30A-430F-993F-7081B8870026}" srcOrd="1" destOrd="0" presId="urn:microsoft.com/office/officeart/2005/8/layout/cycle2"/>
    <dgm:cxn modelId="{BE26B1A6-4C88-420C-B9DD-D266A8B8ED2E}" srcId="{80839E58-5132-498D-83A2-367E0D465500}" destId="{0D09D3CF-1A04-4707-A69B-33A61CACEDCC}" srcOrd="3" destOrd="0" parTransId="{422FFA4E-9B90-4240-B8B5-9D7585F74E70}" sibTransId="{87395655-2E6A-4F3F-AFC4-44FA0710E5A0}"/>
    <dgm:cxn modelId="{653AEC0E-8F27-4B6D-8EBC-16B2C342C79A}" type="presOf" srcId="{E369900E-DB11-4361-94EE-52118B380082}" destId="{EF64F464-F352-45CF-AB7B-83EC4ADEFBFB}" srcOrd="0" destOrd="0" presId="urn:microsoft.com/office/officeart/2005/8/layout/cycle2"/>
    <dgm:cxn modelId="{690F306A-BE6D-45A0-B821-62148A589662}" type="presParOf" srcId="{466EDA27-38BE-4C2E-AFB0-0519F2C4BBB3}" destId="{07235BD2-C9F6-48B6-8AAE-92BA5DDA55CF}" srcOrd="0" destOrd="0" presId="urn:microsoft.com/office/officeart/2005/8/layout/cycle2"/>
    <dgm:cxn modelId="{00C38675-A732-48AD-9CC4-2D678F45ECB0}" type="presParOf" srcId="{466EDA27-38BE-4C2E-AFB0-0519F2C4BBB3}" destId="{8E981823-9BE8-4ED5-91FF-03BAB37A9A0D}" srcOrd="1" destOrd="0" presId="urn:microsoft.com/office/officeart/2005/8/layout/cycle2"/>
    <dgm:cxn modelId="{84FA8620-0218-40B2-9AAD-CE5A7E21196A}" type="presParOf" srcId="{8E981823-9BE8-4ED5-91FF-03BAB37A9A0D}" destId="{A0D23B43-87B9-44C1-812D-6E9183894982}" srcOrd="0" destOrd="0" presId="urn:microsoft.com/office/officeart/2005/8/layout/cycle2"/>
    <dgm:cxn modelId="{2B8953B9-0E66-4135-ABF7-71F6C36E9541}" type="presParOf" srcId="{466EDA27-38BE-4C2E-AFB0-0519F2C4BBB3}" destId="{D1BDFD56-5C32-4B0F-8072-545707E82E49}" srcOrd="2" destOrd="0" presId="urn:microsoft.com/office/officeart/2005/8/layout/cycle2"/>
    <dgm:cxn modelId="{1D6B7A83-7B65-4100-BA5C-854341E41340}" type="presParOf" srcId="{466EDA27-38BE-4C2E-AFB0-0519F2C4BBB3}" destId="{6EDD82E9-8764-4EE4-A1CC-AD82A983AF6D}" srcOrd="3" destOrd="0" presId="urn:microsoft.com/office/officeart/2005/8/layout/cycle2"/>
    <dgm:cxn modelId="{26A9664E-40F8-48FC-B516-D2EFDD733DEE}" type="presParOf" srcId="{6EDD82E9-8764-4EE4-A1CC-AD82A983AF6D}" destId="{9F56E1E9-7325-49FE-BE34-6C52F3F718C1}" srcOrd="0" destOrd="0" presId="urn:microsoft.com/office/officeart/2005/8/layout/cycle2"/>
    <dgm:cxn modelId="{DAB6A342-B9C9-408A-B9CA-115A2E54D9BA}" type="presParOf" srcId="{466EDA27-38BE-4C2E-AFB0-0519F2C4BBB3}" destId="{DA81F0E0-D1E8-4C53-8176-0BA1B44B5CBD}" srcOrd="4" destOrd="0" presId="urn:microsoft.com/office/officeart/2005/8/layout/cycle2"/>
    <dgm:cxn modelId="{190A8F3F-8FCF-4226-A9D5-AE7781D7137D}" type="presParOf" srcId="{466EDA27-38BE-4C2E-AFB0-0519F2C4BBB3}" destId="{11FEA056-5D22-42A4-99D7-54E253B998C0}" srcOrd="5" destOrd="0" presId="urn:microsoft.com/office/officeart/2005/8/layout/cycle2"/>
    <dgm:cxn modelId="{E423C89C-6F93-44A2-AE38-ACEDA42BF0C6}" type="presParOf" srcId="{11FEA056-5D22-42A4-99D7-54E253B998C0}" destId="{4B0C7856-D30A-430F-993F-7081B8870026}" srcOrd="0" destOrd="0" presId="urn:microsoft.com/office/officeart/2005/8/layout/cycle2"/>
    <dgm:cxn modelId="{0AE31DFD-5649-4525-9505-998B707B6501}" type="presParOf" srcId="{466EDA27-38BE-4C2E-AFB0-0519F2C4BBB3}" destId="{941877E5-4C10-4F2B-803D-43648A095BDC}" srcOrd="6" destOrd="0" presId="urn:microsoft.com/office/officeart/2005/8/layout/cycle2"/>
    <dgm:cxn modelId="{7D860DA8-A530-4223-89B8-962DFB93D740}" type="presParOf" srcId="{466EDA27-38BE-4C2E-AFB0-0519F2C4BBB3}" destId="{1A00FF76-E9DA-457F-8F64-20B5C94E9883}" srcOrd="7" destOrd="0" presId="urn:microsoft.com/office/officeart/2005/8/layout/cycle2"/>
    <dgm:cxn modelId="{FFAE53F1-572C-46EF-9894-D915FDB71554}" type="presParOf" srcId="{1A00FF76-E9DA-457F-8F64-20B5C94E9883}" destId="{EADE8AD4-7D35-4A74-B32A-A03B98138241}" srcOrd="0" destOrd="0" presId="urn:microsoft.com/office/officeart/2005/8/layout/cycle2"/>
    <dgm:cxn modelId="{D166CF3D-90ED-484F-AB47-8D39852F2A6E}" type="presParOf" srcId="{466EDA27-38BE-4C2E-AFB0-0519F2C4BBB3}" destId="{978AFED2-F920-4D2C-901A-C23C0A44749A}" srcOrd="8" destOrd="0" presId="urn:microsoft.com/office/officeart/2005/8/layout/cycle2"/>
    <dgm:cxn modelId="{46F2DF9E-A06C-40D4-BA74-AF3AF082AAE8}" type="presParOf" srcId="{466EDA27-38BE-4C2E-AFB0-0519F2C4BBB3}" destId="{EF64F464-F352-45CF-AB7B-83EC4ADEFBFB}" srcOrd="9" destOrd="0" presId="urn:microsoft.com/office/officeart/2005/8/layout/cycle2"/>
    <dgm:cxn modelId="{5599104D-E9B7-4665-BDEE-341E97AC44E0}" type="presParOf" srcId="{EF64F464-F352-45CF-AB7B-83EC4ADEFBFB}" destId="{D388E644-E95F-410D-97CB-A584E621D69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5879FD-914E-45F6-BCE9-E6B89DB80E77}" type="doc">
      <dgm:prSet loTypeId="urn:microsoft.com/office/officeart/2009/3/layout/PlusandMinus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03EC3BA-DA39-4EE7-AA41-9F088BF08D9C}">
      <dgm:prSet phldrT="[Text]"/>
      <dgm:spPr/>
      <dgm:t>
        <a:bodyPr/>
        <a:lstStyle/>
        <a:p>
          <a:r>
            <a:rPr lang="sr-Latn-RS" smtClean="0"/>
            <a:t>1. Olakšana komunikacija NO sa investitorom (</a:t>
          </a:r>
          <a:r>
            <a:rPr lang="en-US" smtClean="0"/>
            <a:t>50%</a:t>
          </a:r>
          <a:r>
            <a:rPr lang="sr-Latn-RS" smtClean="0"/>
            <a:t> LS)</a:t>
          </a:r>
          <a:br>
            <a:rPr lang="sr-Latn-RS" smtClean="0"/>
          </a:br>
          <a:r>
            <a:rPr lang="sr-Latn-RS" smtClean="0"/>
            <a:t>2. </a:t>
          </a:r>
          <a:r>
            <a:rPr lang="sr-Latn-RS" b="1" smtClean="0"/>
            <a:t>Transparentniji sistem (</a:t>
          </a:r>
          <a:r>
            <a:rPr lang="en-US" b="1" smtClean="0"/>
            <a:t>50%</a:t>
          </a:r>
          <a:r>
            <a:rPr lang="sr-Latn-RS" b="1" smtClean="0"/>
            <a:t> LS)</a:t>
          </a:r>
          <a:r>
            <a:rPr lang="sr-Latn-RS" smtClean="0"/>
            <a:t/>
          </a:r>
          <a:br>
            <a:rPr lang="sr-Latn-RS" smtClean="0"/>
          </a:br>
          <a:r>
            <a:rPr lang="sr-Latn-RS" smtClean="0"/>
            <a:t>3. Brzina rešavanja zahteva (3</a:t>
          </a:r>
          <a:r>
            <a:rPr lang="en-US" smtClean="0"/>
            <a:t>7.5%</a:t>
          </a:r>
          <a:r>
            <a:rPr lang="sr-Latn-RS" smtClean="0"/>
            <a:t> LS)</a:t>
          </a:r>
          <a:br>
            <a:rPr lang="sr-Latn-RS" smtClean="0"/>
          </a:br>
          <a:r>
            <a:rPr lang="sr-Latn-RS" smtClean="0"/>
            <a:t>4. Efikasnije rešavanja zahteva (2</a:t>
          </a:r>
          <a:r>
            <a:rPr lang="en-US" smtClean="0"/>
            <a:t>5%</a:t>
          </a:r>
          <a:r>
            <a:rPr lang="sr-Latn-RS" smtClean="0"/>
            <a:t> LS)</a:t>
          </a:r>
          <a:br>
            <a:rPr lang="sr-Latn-RS" smtClean="0"/>
          </a:br>
          <a:endParaRPr lang="en-US"/>
        </a:p>
      </dgm:t>
    </dgm:pt>
    <dgm:pt modelId="{2A68E8F0-9EF7-486C-8FA5-C36485EF044B}" type="parTrans" cxnId="{A20CCBB9-4F78-4556-8218-CEDA9776ADE7}">
      <dgm:prSet/>
      <dgm:spPr/>
      <dgm:t>
        <a:bodyPr/>
        <a:lstStyle/>
        <a:p>
          <a:endParaRPr lang="en-US"/>
        </a:p>
      </dgm:t>
    </dgm:pt>
    <dgm:pt modelId="{1F9B6BF0-428B-4CA3-B54D-8E189F9225D9}" type="sibTrans" cxnId="{A20CCBB9-4F78-4556-8218-CEDA9776ADE7}">
      <dgm:prSet/>
      <dgm:spPr/>
      <dgm:t>
        <a:bodyPr/>
        <a:lstStyle/>
        <a:p>
          <a:endParaRPr lang="en-US"/>
        </a:p>
      </dgm:t>
    </dgm:pt>
    <dgm:pt modelId="{99E4969E-098E-4FA8-A2BD-BD2C80EEE6B0}">
      <dgm:prSet/>
      <dgm:spPr/>
      <dgm:t>
        <a:bodyPr/>
        <a:lstStyle/>
        <a:p>
          <a:r>
            <a:rPr lang="sr-Latn-RS" smtClean="0"/>
            <a:t>1. Nedovojlna informatička pismenost podnosioca (2</a:t>
          </a:r>
          <a:r>
            <a:rPr lang="en-US" smtClean="0"/>
            <a:t>5%</a:t>
          </a:r>
          <a:r>
            <a:rPr lang="sr-Latn-RS" smtClean="0"/>
            <a:t> LS)</a:t>
          </a:r>
          <a:br>
            <a:rPr lang="sr-Latn-RS" smtClean="0"/>
          </a:br>
          <a:r>
            <a:rPr lang="sr-Latn-RS" smtClean="0"/>
            <a:t>2. Loša komunikacija investitora i punomoćnika (2</a:t>
          </a:r>
          <a:r>
            <a:rPr lang="en-US" smtClean="0"/>
            <a:t>5%</a:t>
          </a:r>
          <a:r>
            <a:rPr lang="sr-Latn-RS" smtClean="0"/>
            <a:t> LS)</a:t>
          </a:r>
          <a:br>
            <a:rPr lang="sr-Latn-RS" smtClean="0"/>
          </a:br>
          <a:r>
            <a:rPr lang="sr-Latn-RS" smtClean="0"/>
            <a:t>3. </a:t>
          </a:r>
          <a:r>
            <a:rPr lang="sr-Latn-RS" b="1" smtClean="0"/>
            <a:t>Skuplji postupak</a:t>
          </a:r>
          <a:r>
            <a:rPr lang="en-US" b="1" smtClean="0"/>
            <a:t> usled uvo</a:t>
          </a:r>
          <a:r>
            <a:rPr lang="sr-Latn-RS" b="1" smtClean="0"/>
            <a:t>đenja naknade za CEOP (2</a:t>
          </a:r>
          <a:r>
            <a:rPr lang="en-US" b="1" smtClean="0"/>
            <a:t>5%</a:t>
          </a:r>
          <a:r>
            <a:rPr lang="sr-Latn-RS" b="1" smtClean="0"/>
            <a:t> LS)</a:t>
          </a:r>
          <a:endParaRPr lang="en-US" b="1"/>
        </a:p>
      </dgm:t>
    </dgm:pt>
    <dgm:pt modelId="{94725529-5E56-45C2-9336-B60E489798F4}" type="parTrans" cxnId="{1C522795-E403-4083-A7AE-0BB9059960AF}">
      <dgm:prSet/>
      <dgm:spPr/>
      <dgm:t>
        <a:bodyPr/>
        <a:lstStyle/>
        <a:p>
          <a:endParaRPr lang="en-US"/>
        </a:p>
      </dgm:t>
    </dgm:pt>
    <dgm:pt modelId="{841A98B9-B6C4-40F6-82F8-DB159A7371FD}" type="sibTrans" cxnId="{1C522795-E403-4083-A7AE-0BB9059960AF}">
      <dgm:prSet/>
      <dgm:spPr/>
      <dgm:t>
        <a:bodyPr/>
        <a:lstStyle/>
        <a:p>
          <a:endParaRPr lang="en-US"/>
        </a:p>
      </dgm:t>
    </dgm:pt>
    <dgm:pt modelId="{FCD10324-A13B-4C31-8141-32DB292B91F3}" type="pres">
      <dgm:prSet presAssocID="{005879FD-914E-45F6-BCE9-E6B89DB80E77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1E15A2-C39D-45AC-912F-BD7DCC56A3CB}" type="pres">
      <dgm:prSet presAssocID="{005879FD-914E-45F6-BCE9-E6B89DB80E77}" presName="Background" presStyleLbl="bgImgPlace1" presStyleIdx="0" presStyleCnt="1" custScaleX="107367"/>
      <dgm:spPr>
        <a:noFill/>
      </dgm:spPr>
    </dgm:pt>
    <dgm:pt modelId="{14BFF750-1005-48D0-8F63-C8410D541CE2}" type="pres">
      <dgm:prSet presAssocID="{005879FD-914E-45F6-BCE9-E6B89DB80E77}" presName="ParentText1" presStyleLbl="revTx" presStyleIdx="0" presStyleCnt="2" custScaleX="131617" custScaleY="99815" custLinFactNeighborX="-11273" custLinFactNeighborY="7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6238C1-587A-425A-94CE-8BCED5AA6309}" type="pres">
      <dgm:prSet presAssocID="{005879FD-914E-45F6-BCE9-E6B89DB80E77}" presName="ParentText2" presStyleLbl="revTx" presStyleIdx="1" presStyleCnt="2" custScaleX="121468" custLinFactNeighborX="14483" custLinFactNeighborY="8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4CC33C-D2B4-40CE-B039-101D9F81A5AB}" type="pres">
      <dgm:prSet presAssocID="{005879FD-914E-45F6-BCE9-E6B89DB80E77}" presName="Plus" presStyleLbl="alignNode1" presStyleIdx="0" presStyleCnt="2" custScaleX="50015" custScaleY="50015" custLinFactNeighborX="-28415" custLinFactNeighborY="-2564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F00D63B4-529B-4616-A48B-E272BBAF50F9}" type="pres">
      <dgm:prSet presAssocID="{005879FD-914E-45F6-BCE9-E6B89DB80E77}" presName="Minus" presStyleLbl="alignNode1" presStyleIdx="1" presStyleCnt="2" custScaleX="54068" custScaleY="70512" custLinFactNeighborX="18617" custLinFactNeighborY="-317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19F8B435-6FA6-4BA3-87BB-071B42D1F567}" type="pres">
      <dgm:prSet presAssocID="{005879FD-914E-45F6-BCE9-E6B89DB80E77}" presName="Divider" presStyleLbl="parChTrans1D1" presStyleIdx="0" presStyleCnt="1"/>
      <dgm:spPr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endParaRPr lang="en-US"/>
        </a:p>
      </dgm:t>
    </dgm:pt>
  </dgm:ptLst>
  <dgm:cxnLst>
    <dgm:cxn modelId="{1C522795-E403-4083-A7AE-0BB9059960AF}" srcId="{005879FD-914E-45F6-BCE9-E6B89DB80E77}" destId="{99E4969E-098E-4FA8-A2BD-BD2C80EEE6B0}" srcOrd="1" destOrd="0" parTransId="{94725529-5E56-45C2-9336-B60E489798F4}" sibTransId="{841A98B9-B6C4-40F6-82F8-DB159A7371FD}"/>
    <dgm:cxn modelId="{A20CCBB9-4F78-4556-8218-CEDA9776ADE7}" srcId="{005879FD-914E-45F6-BCE9-E6B89DB80E77}" destId="{B03EC3BA-DA39-4EE7-AA41-9F088BF08D9C}" srcOrd="0" destOrd="0" parTransId="{2A68E8F0-9EF7-486C-8FA5-C36485EF044B}" sibTransId="{1F9B6BF0-428B-4CA3-B54D-8E189F9225D9}"/>
    <dgm:cxn modelId="{7ADEEB8C-A085-44D7-B076-65BD56290A19}" type="presOf" srcId="{005879FD-914E-45F6-BCE9-E6B89DB80E77}" destId="{FCD10324-A13B-4C31-8141-32DB292B91F3}" srcOrd="0" destOrd="0" presId="urn:microsoft.com/office/officeart/2009/3/layout/PlusandMinus"/>
    <dgm:cxn modelId="{47243271-66DF-4705-BAB6-1F7DCEED62A9}" type="presOf" srcId="{B03EC3BA-DA39-4EE7-AA41-9F088BF08D9C}" destId="{14BFF750-1005-48D0-8F63-C8410D541CE2}" srcOrd="0" destOrd="0" presId="urn:microsoft.com/office/officeart/2009/3/layout/PlusandMinus"/>
    <dgm:cxn modelId="{2D53F830-2A8A-42CE-A24E-3F13B74BA2D2}" type="presOf" srcId="{99E4969E-098E-4FA8-A2BD-BD2C80EEE6B0}" destId="{E86238C1-587A-425A-94CE-8BCED5AA6309}" srcOrd="0" destOrd="0" presId="urn:microsoft.com/office/officeart/2009/3/layout/PlusandMinus"/>
    <dgm:cxn modelId="{01D5FB5A-3909-446F-AC2F-A1FF8FE4B104}" type="presParOf" srcId="{FCD10324-A13B-4C31-8141-32DB292B91F3}" destId="{8D1E15A2-C39D-45AC-912F-BD7DCC56A3CB}" srcOrd="0" destOrd="0" presId="urn:microsoft.com/office/officeart/2009/3/layout/PlusandMinus"/>
    <dgm:cxn modelId="{E046F587-CC5B-44ED-9B6E-056F9F31A777}" type="presParOf" srcId="{FCD10324-A13B-4C31-8141-32DB292B91F3}" destId="{14BFF750-1005-48D0-8F63-C8410D541CE2}" srcOrd="1" destOrd="0" presId="urn:microsoft.com/office/officeart/2009/3/layout/PlusandMinus"/>
    <dgm:cxn modelId="{0B2E6754-F859-4F61-9689-765BABAB2280}" type="presParOf" srcId="{FCD10324-A13B-4C31-8141-32DB292B91F3}" destId="{E86238C1-587A-425A-94CE-8BCED5AA6309}" srcOrd="2" destOrd="0" presId="urn:microsoft.com/office/officeart/2009/3/layout/PlusandMinus"/>
    <dgm:cxn modelId="{36196952-163C-4CB1-B860-A54E9F497E70}" type="presParOf" srcId="{FCD10324-A13B-4C31-8141-32DB292B91F3}" destId="{EE4CC33C-D2B4-40CE-B039-101D9F81A5AB}" srcOrd="3" destOrd="0" presId="urn:microsoft.com/office/officeart/2009/3/layout/PlusandMinus"/>
    <dgm:cxn modelId="{4351DFDE-CFF9-4505-8A6B-F468D058B23E}" type="presParOf" srcId="{FCD10324-A13B-4C31-8141-32DB292B91F3}" destId="{F00D63B4-529B-4616-A48B-E272BBAF50F9}" srcOrd="4" destOrd="0" presId="urn:microsoft.com/office/officeart/2009/3/layout/PlusandMinus"/>
    <dgm:cxn modelId="{1FA9CD53-7371-4943-BDA7-CA8EA0CE671D}" type="presParOf" srcId="{FCD10324-A13B-4C31-8141-32DB292B91F3}" destId="{19F8B435-6FA6-4BA3-87BB-071B42D1F567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28224F-A7B1-4C71-9EBE-AF01CF13B756}" type="doc">
      <dgm:prSet loTypeId="urn:microsoft.com/office/officeart/2005/8/layout/arrow2" loCatId="process" qsTypeId="urn:microsoft.com/office/officeart/2005/8/quickstyle/3d1" qsCatId="3D" csTypeId="urn:microsoft.com/office/officeart/2005/8/colors/accent1_4" csCatId="accent1" phldr="1"/>
      <dgm:spPr/>
    </dgm:pt>
    <dgm:pt modelId="{6F1F1C7C-603D-4FFE-B6E5-4B2C747DDC73}">
      <dgm:prSet phldrT="[Text]"/>
      <dgm:spPr/>
      <dgm:t>
        <a:bodyPr/>
        <a:lstStyle/>
        <a:p>
          <a:r>
            <a:rPr lang="sr-Latn-RS" smtClean="0"/>
            <a:t>Komunikacija sa IJO 25%</a:t>
          </a:r>
          <a:endParaRPr lang="en-US"/>
        </a:p>
      </dgm:t>
    </dgm:pt>
    <dgm:pt modelId="{B8EF1993-B51E-4B73-9B04-0A517AF03412}" type="parTrans" cxnId="{FA6D9B7D-B0E3-4D32-AD80-38C1CCFF7C8A}">
      <dgm:prSet/>
      <dgm:spPr/>
      <dgm:t>
        <a:bodyPr/>
        <a:lstStyle/>
        <a:p>
          <a:endParaRPr lang="en-US"/>
        </a:p>
      </dgm:t>
    </dgm:pt>
    <dgm:pt modelId="{370A46B9-457C-45F0-9C2E-C1E67EA5426E}" type="sibTrans" cxnId="{FA6D9B7D-B0E3-4D32-AD80-38C1CCFF7C8A}">
      <dgm:prSet/>
      <dgm:spPr/>
      <dgm:t>
        <a:bodyPr/>
        <a:lstStyle/>
        <a:p>
          <a:endParaRPr lang="en-US"/>
        </a:p>
      </dgm:t>
    </dgm:pt>
    <dgm:pt modelId="{CFE373C0-652B-42B6-ABAC-C5F7441335BF}">
      <dgm:prSet phldrT="[Text]"/>
      <dgm:spPr/>
      <dgm:t>
        <a:bodyPr/>
        <a:lstStyle/>
        <a:p>
          <a:r>
            <a:rPr lang="sr-Latn-RS" smtClean="0"/>
            <a:t>Preglednost priložene dokumentacije 25%</a:t>
          </a:r>
          <a:endParaRPr lang="en-US"/>
        </a:p>
      </dgm:t>
    </dgm:pt>
    <dgm:pt modelId="{CA15DCE1-D507-4D38-8147-8C7EB1D14F1F}" type="parTrans" cxnId="{506E929E-1E50-4A74-A175-7F01C5392CC6}">
      <dgm:prSet/>
      <dgm:spPr/>
      <dgm:t>
        <a:bodyPr/>
        <a:lstStyle/>
        <a:p>
          <a:endParaRPr lang="en-US"/>
        </a:p>
      </dgm:t>
    </dgm:pt>
    <dgm:pt modelId="{59F423F0-05BE-4F5A-892C-183B8F53B736}" type="sibTrans" cxnId="{506E929E-1E50-4A74-A175-7F01C5392CC6}">
      <dgm:prSet/>
      <dgm:spPr/>
      <dgm:t>
        <a:bodyPr/>
        <a:lstStyle/>
        <a:p>
          <a:endParaRPr lang="en-US"/>
        </a:p>
      </dgm:t>
    </dgm:pt>
    <dgm:pt modelId="{D7132DA5-13AD-4B07-9FA1-DE1AB6DF2D5E}">
      <dgm:prSet phldrT="[Text]"/>
      <dgm:spPr/>
      <dgm:t>
        <a:bodyPr/>
        <a:lstStyle/>
        <a:p>
          <a:r>
            <a:rPr lang="sr-Latn-RS" smtClean="0"/>
            <a:t>Laka komunikacija sa NO 25%</a:t>
          </a:r>
          <a:endParaRPr lang="en-US"/>
        </a:p>
      </dgm:t>
    </dgm:pt>
    <dgm:pt modelId="{D2BFAB62-8AEC-4EA8-B785-14A49D4A7564}" type="parTrans" cxnId="{77ED59C2-DF11-4F6D-B6F7-F1B3F49C820B}">
      <dgm:prSet/>
      <dgm:spPr/>
      <dgm:t>
        <a:bodyPr/>
        <a:lstStyle/>
        <a:p>
          <a:endParaRPr lang="en-US"/>
        </a:p>
      </dgm:t>
    </dgm:pt>
    <dgm:pt modelId="{D1DC17EC-6EB1-4BEE-84EF-0390C8CFFDB4}" type="sibTrans" cxnId="{77ED59C2-DF11-4F6D-B6F7-F1B3F49C820B}">
      <dgm:prSet/>
      <dgm:spPr/>
      <dgm:t>
        <a:bodyPr/>
        <a:lstStyle/>
        <a:p>
          <a:endParaRPr lang="en-US"/>
        </a:p>
      </dgm:t>
    </dgm:pt>
    <dgm:pt modelId="{65578D00-CA33-4499-9757-BC037B53BF10}">
      <dgm:prSet phldrT="[Text]" custT="1"/>
      <dgm:spPr/>
      <dgm:t>
        <a:bodyPr/>
        <a:lstStyle/>
        <a:p>
          <a:r>
            <a:rPr lang="sr-Latn-RS" sz="1200" b="1" smtClean="0"/>
            <a:t>Brzina rešavanja zahteva 75%</a:t>
          </a:r>
          <a:endParaRPr lang="en-US" sz="1200" b="1"/>
        </a:p>
      </dgm:t>
    </dgm:pt>
    <dgm:pt modelId="{6AB17A8A-1E90-46E0-A1C5-2ADD01AA0502}" type="parTrans" cxnId="{DA74F72D-CC34-416C-BC82-47A6C7389C64}">
      <dgm:prSet/>
      <dgm:spPr/>
      <dgm:t>
        <a:bodyPr/>
        <a:lstStyle/>
        <a:p>
          <a:endParaRPr lang="en-US"/>
        </a:p>
      </dgm:t>
    </dgm:pt>
    <dgm:pt modelId="{E0EC6429-7696-49D9-B694-34F914655A09}" type="sibTrans" cxnId="{DA74F72D-CC34-416C-BC82-47A6C7389C64}">
      <dgm:prSet/>
      <dgm:spPr/>
      <dgm:t>
        <a:bodyPr/>
        <a:lstStyle/>
        <a:p>
          <a:endParaRPr lang="en-US"/>
        </a:p>
      </dgm:t>
    </dgm:pt>
    <dgm:pt modelId="{5B5A4B2C-B11A-46AA-A94D-E08790A16C5A}">
      <dgm:prSet phldrT="[Text]" custT="1"/>
      <dgm:spPr/>
      <dgm:t>
        <a:bodyPr/>
        <a:lstStyle/>
        <a:p>
          <a:r>
            <a:rPr lang="sr-Latn-RS" sz="1200" b="1" smtClean="0"/>
            <a:t>Transparentnost 50%</a:t>
          </a:r>
          <a:endParaRPr lang="en-US" sz="1200" b="1"/>
        </a:p>
      </dgm:t>
    </dgm:pt>
    <dgm:pt modelId="{9DCBF53B-6076-4626-A1E1-FABC4B0D9BAD}" type="parTrans" cxnId="{C711006D-F8FB-437B-8A6C-755C15F4B6BC}">
      <dgm:prSet/>
      <dgm:spPr/>
      <dgm:t>
        <a:bodyPr/>
        <a:lstStyle/>
        <a:p>
          <a:endParaRPr lang="en-US"/>
        </a:p>
      </dgm:t>
    </dgm:pt>
    <dgm:pt modelId="{8F36F232-3BDA-4BB9-817E-DFB18825C861}" type="sibTrans" cxnId="{C711006D-F8FB-437B-8A6C-755C15F4B6BC}">
      <dgm:prSet/>
      <dgm:spPr/>
      <dgm:t>
        <a:bodyPr/>
        <a:lstStyle/>
        <a:p>
          <a:endParaRPr lang="en-US"/>
        </a:p>
      </dgm:t>
    </dgm:pt>
    <dgm:pt modelId="{AA4A9509-B171-4490-BD4B-57F2BBA598D1}" type="pres">
      <dgm:prSet presAssocID="{A728224F-A7B1-4C71-9EBE-AF01CF13B756}" presName="arrowDiagram" presStyleCnt="0">
        <dgm:presLayoutVars>
          <dgm:chMax val="5"/>
          <dgm:dir/>
          <dgm:resizeHandles val="exact"/>
        </dgm:presLayoutVars>
      </dgm:prSet>
      <dgm:spPr/>
    </dgm:pt>
    <dgm:pt modelId="{FAE46ACD-8C86-4A04-B377-92BD919932F7}" type="pres">
      <dgm:prSet presAssocID="{A728224F-A7B1-4C71-9EBE-AF01CF13B756}" presName="arrow" presStyleLbl="bgShp" presStyleIdx="0" presStyleCnt="1" custScaleX="109341" custScaleY="64392" custLinFactNeighborX="13253" custLinFactNeighborY="-1856"/>
      <dgm:spPr/>
    </dgm:pt>
    <dgm:pt modelId="{BC88556E-8DA7-435C-B9F4-EDAEDD5B50BC}" type="pres">
      <dgm:prSet presAssocID="{A728224F-A7B1-4C71-9EBE-AF01CF13B756}" presName="arrowDiagram5" presStyleCnt="0"/>
      <dgm:spPr/>
    </dgm:pt>
    <dgm:pt modelId="{4A58B7CF-3F63-4863-92A6-6F22CCF613FC}" type="pres">
      <dgm:prSet presAssocID="{6F1F1C7C-603D-4FFE-B6E5-4B2C747DDC73}" presName="bullet5a" presStyleLbl="node1" presStyleIdx="0" presStyleCnt="5" custScaleX="170751" custScaleY="170751" custLinFactX="652340" custLinFactY="-416054" custLinFactNeighborX="700000" custLinFactNeighborY="-500000"/>
      <dgm:spPr/>
    </dgm:pt>
    <dgm:pt modelId="{6D911708-E789-459E-AD2B-347CEE888C95}" type="pres">
      <dgm:prSet presAssocID="{6F1F1C7C-603D-4FFE-B6E5-4B2C747DDC73}" presName="textBox5a" presStyleLbl="revTx" presStyleIdx="0" presStyleCnt="5" custScaleY="53501" custLinFactNeighborX="20911" custLinFactNeighborY="-59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4336C-0BBE-47FE-AD30-F01F23AA4FF1}" type="pres">
      <dgm:prSet presAssocID="{CFE373C0-652B-42B6-ABAC-C5F7441335BF}" presName="bullet5b" presStyleLbl="node1" presStyleIdx="1" presStyleCnt="5" custScaleX="196576" custScaleY="188299" custLinFactX="500000" custLinFactY="-200000" custLinFactNeighborX="535799" custLinFactNeighborY="-233226"/>
      <dgm:spPr/>
    </dgm:pt>
    <dgm:pt modelId="{63C0FE4F-112B-4F60-AB32-577556E592A5}" type="pres">
      <dgm:prSet presAssocID="{CFE373C0-652B-42B6-ABAC-C5F7441335BF}" presName="textBox5b" presStyleLbl="revTx" presStyleIdx="1" presStyleCnt="5" custScaleX="112578" custScaleY="40515" custLinFactNeighborX="21637" custLinFactNeighborY="-34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DD137-06B5-4D02-A3C1-12D60B2685ED}" type="pres">
      <dgm:prSet presAssocID="{D7132DA5-13AD-4B07-9FA1-DE1AB6DF2D5E}" presName="bullet5c" presStyleLbl="node1" presStyleIdx="2" presStyleCnt="5" custScaleX="73959" custScaleY="89417" custLinFactX="-280112" custLinFactY="100000" custLinFactNeighborX="-300000" custLinFactNeighborY="167823"/>
      <dgm:spPr/>
    </dgm:pt>
    <dgm:pt modelId="{4E51D481-3FA3-4B72-AC9A-50798A870B83}" type="pres">
      <dgm:prSet presAssocID="{D7132DA5-13AD-4B07-9FA1-DE1AB6DF2D5E}" presName="textBox5c" presStyleLbl="revTx" presStyleIdx="2" presStyleCnt="5" custScaleY="30697" custLinFactNeighborX="7558" custLinFactNeighborY="-33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50D1C-F74B-462E-9CAA-F2EF409E3377}" type="pres">
      <dgm:prSet presAssocID="{5B5A4B2C-B11A-46AA-A94D-E08790A16C5A}" presName="bullet5d" presStyleLbl="node1" presStyleIdx="3" presStyleCnt="5" custScaleX="67400" custScaleY="67400" custLinFactX="-254459" custLinFactY="98125" custLinFactNeighborX="-300000" custLinFactNeighborY="100000"/>
      <dgm:spPr/>
    </dgm:pt>
    <dgm:pt modelId="{4771E53C-3AEE-4638-B1F6-8A4F207C63A5}" type="pres">
      <dgm:prSet presAssocID="{5B5A4B2C-B11A-46AA-A94D-E08790A16C5A}" presName="textBox5d" presStyleLbl="revTx" presStyleIdx="3" presStyleCnt="5" custScaleX="119327" custScaleY="20037" custLinFactNeighborX="19341" custLinFactNeighborY="-32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754B2-BB15-4037-9CC4-874A4CE862EB}" type="pres">
      <dgm:prSet presAssocID="{65578D00-CA33-4499-9757-BC037B53BF10}" presName="bullet5e" presStyleLbl="node1" presStyleIdx="4" presStyleCnt="5" custLinFactNeighborX="70229" custLinFactNeighborY="5037"/>
      <dgm:spPr/>
    </dgm:pt>
    <dgm:pt modelId="{DBDCE0EC-313C-454C-B839-1520F8362D20}" type="pres">
      <dgm:prSet presAssocID="{65578D00-CA33-4499-9757-BC037B53BF10}" presName="textBox5e" presStyleLbl="revTx" presStyleIdx="4" presStyleCnt="5" custScaleX="121162" custScaleY="18565" custLinFactNeighborX="42766" custLinFactNeighborY="-344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CFFA75-90CD-4363-BB70-04E9763A0A47}" type="presOf" srcId="{5B5A4B2C-B11A-46AA-A94D-E08790A16C5A}" destId="{4771E53C-3AEE-4638-B1F6-8A4F207C63A5}" srcOrd="0" destOrd="0" presId="urn:microsoft.com/office/officeart/2005/8/layout/arrow2"/>
    <dgm:cxn modelId="{C711006D-F8FB-437B-8A6C-755C15F4B6BC}" srcId="{A728224F-A7B1-4C71-9EBE-AF01CF13B756}" destId="{5B5A4B2C-B11A-46AA-A94D-E08790A16C5A}" srcOrd="3" destOrd="0" parTransId="{9DCBF53B-6076-4626-A1E1-FABC4B0D9BAD}" sibTransId="{8F36F232-3BDA-4BB9-817E-DFB18825C861}"/>
    <dgm:cxn modelId="{CF13ABA6-0A71-4FB7-86DF-CDA945C5F32F}" type="presOf" srcId="{A728224F-A7B1-4C71-9EBE-AF01CF13B756}" destId="{AA4A9509-B171-4490-BD4B-57F2BBA598D1}" srcOrd="0" destOrd="0" presId="urn:microsoft.com/office/officeart/2005/8/layout/arrow2"/>
    <dgm:cxn modelId="{506E929E-1E50-4A74-A175-7F01C5392CC6}" srcId="{A728224F-A7B1-4C71-9EBE-AF01CF13B756}" destId="{CFE373C0-652B-42B6-ABAC-C5F7441335BF}" srcOrd="1" destOrd="0" parTransId="{CA15DCE1-D507-4D38-8147-8C7EB1D14F1F}" sibTransId="{59F423F0-05BE-4F5A-892C-183B8F53B736}"/>
    <dgm:cxn modelId="{77ED59C2-DF11-4F6D-B6F7-F1B3F49C820B}" srcId="{A728224F-A7B1-4C71-9EBE-AF01CF13B756}" destId="{D7132DA5-13AD-4B07-9FA1-DE1AB6DF2D5E}" srcOrd="2" destOrd="0" parTransId="{D2BFAB62-8AEC-4EA8-B785-14A49D4A7564}" sibTransId="{D1DC17EC-6EB1-4BEE-84EF-0390C8CFFDB4}"/>
    <dgm:cxn modelId="{FA6D9B7D-B0E3-4D32-AD80-38C1CCFF7C8A}" srcId="{A728224F-A7B1-4C71-9EBE-AF01CF13B756}" destId="{6F1F1C7C-603D-4FFE-B6E5-4B2C747DDC73}" srcOrd="0" destOrd="0" parTransId="{B8EF1993-B51E-4B73-9B04-0A517AF03412}" sibTransId="{370A46B9-457C-45F0-9C2E-C1E67EA5426E}"/>
    <dgm:cxn modelId="{47ADBADC-16DD-401B-B07E-649C6A2AC3C3}" type="presOf" srcId="{CFE373C0-652B-42B6-ABAC-C5F7441335BF}" destId="{63C0FE4F-112B-4F60-AB32-577556E592A5}" srcOrd="0" destOrd="0" presId="urn:microsoft.com/office/officeart/2005/8/layout/arrow2"/>
    <dgm:cxn modelId="{F338EC1C-5C1E-410E-B335-8315EF76AB06}" type="presOf" srcId="{65578D00-CA33-4499-9757-BC037B53BF10}" destId="{DBDCE0EC-313C-454C-B839-1520F8362D20}" srcOrd="0" destOrd="0" presId="urn:microsoft.com/office/officeart/2005/8/layout/arrow2"/>
    <dgm:cxn modelId="{8C459562-73C2-404F-B0D7-9FB46740B45E}" type="presOf" srcId="{6F1F1C7C-603D-4FFE-B6E5-4B2C747DDC73}" destId="{6D911708-E789-459E-AD2B-347CEE888C95}" srcOrd="0" destOrd="0" presId="urn:microsoft.com/office/officeart/2005/8/layout/arrow2"/>
    <dgm:cxn modelId="{DA74F72D-CC34-416C-BC82-47A6C7389C64}" srcId="{A728224F-A7B1-4C71-9EBE-AF01CF13B756}" destId="{65578D00-CA33-4499-9757-BC037B53BF10}" srcOrd="4" destOrd="0" parTransId="{6AB17A8A-1E90-46E0-A1C5-2ADD01AA0502}" sibTransId="{E0EC6429-7696-49D9-B694-34F914655A09}"/>
    <dgm:cxn modelId="{C4D7387D-4A62-47C1-B475-58EA81860CB3}" type="presOf" srcId="{D7132DA5-13AD-4B07-9FA1-DE1AB6DF2D5E}" destId="{4E51D481-3FA3-4B72-AC9A-50798A870B83}" srcOrd="0" destOrd="0" presId="urn:microsoft.com/office/officeart/2005/8/layout/arrow2"/>
    <dgm:cxn modelId="{7178E275-7BCD-4B91-B264-24F31DF228B6}" type="presParOf" srcId="{AA4A9509-B171-4490-BD4B-57F2BBA598D1}" destId="{FAE46ACD-8C86-4A04-B377-92BD919932F7}" srcOrd="0" destOrd="0" presId="urn:microsoft.com/office/officeart/2005/8/layout/arrow2"/>
    <dgm:cxn modelId="{2C5F08DA-8139-422D-9B86-CE8F0C77118C}" type="presParOf" srcId="{AA4A9509-B171-4490-BD4B-57F2BBA598D1}" destId="{BC88556E-8DA7-435C-B9F4-EDAEDD5B50BC}" srcOrd="1" destOrd="0" presId="urn:microsoft.com/office/officeart/2005/8/layout/arrow2"/>
    <dgm:cxn modelId="{B4F5184F-EDCB-4462-9A60-533213F9E742}" type="presParOf" srcId="{BC88556E-8DA7-435C-B9F4-EDAEDD5B50BC}" destId="{4A58B7CF-3F63-4863-92A6-6F22CCF613FC}" srcOrd="0" destOrd="0" presId="urn:microsoft.com/office/officeart/2005/8/layout/arrow2"/>
    <dgm:cxn modelId="{9487B5A2-7303-42B9-B570-BCA7CF2FF6F4}" type="presParOf" srcId="{BC88556E-8DA7-435C-B9F4-EDAEDD5B50BC}" destId="{6D911708-E789-459E-AD2B-347CEE888C95}" srcOrd="1" destOrd="0" presId="urn:microsoft.com/office/officeart/2005/8/layout/arrow2"/>
    <dgm:cxn modelId="{2EB8719D-5FF4-4A23-8601-61110637330C}" type="presParOf" srcId="{BC88556E-8DA7-435C-B9F4-EDAEDD5B50BC}" destId="{5034336C-0BBE-47FE-AD30-F01F23AA4FF1}" srcOrd="2" destOrd="0" presId="urn:microsoft.com/office/officeart/2005/8/layout/arrow2"/>
    <dgm:cxn modelId="{84381225-D6B3-4E6D-AB14-32331CE8C387}" type="presParOf" srcId="{BC88556E-8DA7-435C-B9F4-EDAEDD5B50BC}" destId="{63C0FE4F-112B-4F60-AB32-577556E592A5}" srcOrd="3" destOrd="0" presId="urn:microsoft.com/office/officeart/2005/8/layout/arrow2"/>
    <dgm:cxn modelId="{D8B4B301-2158-4E21-9794-9675DBF77AE9}" type="presParOf" srcId="{BC88556E-8DA7-435C-B9F4-EDAEDD5B50BC}" destId="{152DD137-06B5-4D02-A3C1-12D60B2685ED}" srcOrd="4" destOrd="0" presId="urn:microsoft.com/office/officeart/2005/8/layout/arrow2"/>
    <dgm:cxn modelId="{7E03B181-E532-4EF9-BA72-D9AA489EAE31}" type="presParOf" srcId="{BC88556E-8DA7-435C-B9F4-EDAEDD5B50BC}" destId="{4E51D481-3FA3-4B72-AC9A-50798A870B83}" srcOrd="5" destOrd="0" presId="urn:microsoft.com/office/officeart/2005/8/layout/arrow2"/>
    <dgm:cxn modelId="{503F9028-2387-423E-A11C-BE2C9C3A2A0C}" type="presParOf" srcId="{BC88556E-8DA7-435C-B9F4-EDAEDD5B50BC}" destId="{8BD50D1C-F74B-462E-9CAA-F2EF409E3377}" srcOrd="6" destOrd="0" presId="urn:microsoft.com/office/officeart/2005/8/layout/arrow2"/>
    <dgm:cxn modelId="{CF0950C5-96D7-4E5E-8015-3F6E3DA678AE}" type="presParOf" srcId="{BC88556E-8DA7-435C-B9F4-EDAEDD5B50BC}" destId="{4771E53C-3AEE-4638-B1F6-8A4F207C63A5}" srcOrd="7" destOrd="0" presId="urn:microsoft.com/office/officeart/2005/8/layout/arrow2"/>
    <dgm:cxn modelId="{044DB823-1E05-47EF-89F2-C6D11E5FCBB8}" type="presParOf" srcId="{BC88556E-8DA7-435C-B9F4-EDAEDD5B50BC}" destId="{085754B2-BB15-4037-9CC4-874A4CE862EB}" srcOrd="8" destOrd="0" presId="urn:microsoft.com/office/officeart/2005/8/layout/arrow2"/>
    <dgm:cxn modelId="{3CA6DB27-11F7-4D7D-A3C1-5529D0AA3E00}" type="presParOf" srcId="{BC88556E-8DA7-435C-B9F4-EDAEDD5B50BC}" destId="{DBDCE0EC-313C-454C-B839-1520F8362D20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320017-C76C-43DC-B451-7724F86034DF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5004B0-1C70-4DA9-8AF4-A51C4769C958}">
      <dgm:prSet phldrT="[Text]" custT="1"/>
      <dgm:spPr/>
      <dgm:t>
        <a:bodyPr/>
        <a:lstStyle/>
        <a:p>
          <a:r>
            <a:rPr lang="sr-Latn-RS" sz="1200" smtClean="0"/>
            <a:t>* </a:t>
          </a:r>
          <a:r>
            <a:rPr lang="sr-Latn-RS" sz="1300" b="1" smtClean="0"/>
            <a:t>Povećanje troškova</a:t>
          </a:r>
          <a:r>
            <a:rPr lang="sr-Latn-RS" sz="1200" smtClean="0"/>
            <a:t/>
          </a:r>
          <a:br>
            <a:rPr lang="sr-Latn-RS" sz="1200" smtClean="0"/>
          </a:br>
          <a:r>
            <a:rPr lang="sr-Latn-RS" sz="1200" smtClean="0"/>
            <a:t/>
          </a:r>
          <a:br>
            <a:rPr lang="sr-Latn-RS" sz="1200" smtClean="0"/>
          </a:br>
          <a:r>
            <a:rPr lang="sr-Latn-RS" sz="1200" smtClean="0"/>
            <a:t>* Nemogućnost ispravke greške u zahtevu bez usaglašavanja</a:t>
          </a:r>
        </a:p>
        <a:p>
          <a:r>
            <a:rPr lang="sr-Latn-RS" sz="1200" smtClean="0"/>
            <a:t>* Uvesti komunikaciju podnosioca zahteva sa IJO </a:t>
          </a:r>
          <a:endParaRPr lang="en-US" sz="1200"/>
        </a:p>
      </dgm:t>
    </dgm:pt>
    <dgm:pt modelId="{AB63CE82-E6E7-4EA6-9CAF-8E46B57B68EB}" type="parTrans" cxnId="{26DDE170-DC2D-4025-BBB9-D27A438FB5A7}">
      <dgm:prSet/>
      <dgm:spPr/>
      <dgm:t>
        <a:bodyPr/>
        <a:lstStyle/>
        <a:p>
          <a:endParaRPr lang="en-US"/>
        </a:p>
      </dgm:t>
    </dgm:pt>
    <dgm:pt modelId="{84A465E6-6518-4EAC-A634-EDA9388751AE}" type="sibTrans" cxnId="{26DDE170-DC2D-4025-BBB9-D27A438FB5A7}">
      <dgm:prSet/>
      <dgm:spPr/>
      <dgm:t>
        <a:bodyPr/>
        <a:lstStyle/>
        <a:p>
          <a:endParaRPr lang="en-US"/>
        </a:p>
      </dgm:t>
    </dgm:pt>
    <dgm:pt modelId="{29346FE4-BB87-4966-B0D8-E37794D6C728}" type="pres">
      <dgm:prSet presAssocID="{9F320017-C76C-43DC-B451-7724F86034D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614E7A-930D-453D-B755-D47053149E9B}" type="pres">
      <dgm:prSet presAssocID="{F65004B0-1C70-4DA9-8AF4-A51C4769C958}" presName="upArrow" presStyleLbl="node1" presStyleIdx="0" presStyleCnt="1" custAng="10800000" custScaleX="29680" custScaleY="28314" custLinFactNeighborX="4604" custLinFactNeighborY="841"/>
      <dgm:spPr/>
      <dgm:t>
        <a:bodyPr/>
        <a:lstStyle/>
        <a:p>
          <a:endParaRPr lang="en-US"/>
        </a:p>
      </dgm:t>
    </dgm:pt>
    <dgm:pt modelId="{C778EC92-D24A-44D3-9590-8092731201A9}" type="pres">
      <dgm:prSet presAssocID="{F65004B0-1C70-4DA9-8AF4-A51C4769C958}" presName="upArrowText" presStyleLbl="revTx" presStyleIdx="0" presStyleCnt="1" custScaleX="112003" custScaleY="71191" custLinFactNeighborX="-3956" custLinFactNeighborY="342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DDE170-DC2D-4025-BBB9-D27A438FB5A7}" srcId="{9F320017-C76C-43DC-B451-7724F86034DF}" destId="{F65004B0-1C70-4DA9-8AF4-A51C4769C958}" srcOrd="0" destOrd="0" parTransId="{AB63CE82-E6E7-4EA6-9CAF-8E46B57B68EB}" sibTransId="{84A465E6-6518-4EAC-A634-EDA9388751AE}"/>
    <dgm:cxn modelId="{75078CEE-EB2E-495E-A1D3-F6611A1D5C89}" type="presOf" srcId="{F65004B0-1C70-4DA9-8AF4-A51C4769C958}" destId="{C778EC92-D24A-44D3-9590-8092731201A9}" srcOrd="0" destOrd="0" presId="urn:microsoft.com/office/officeart/2005/8/layout/arrow4"/>
    <dgm:cxn modelId="{73E183C5-9D67-4B3F-859B-DE68B91C0F5C}" type="presOf" srcId="{9F320017-C76C-43DC-B451-7724F86034DF}" destId="{29346FE4-BB87-4966-B0D8-E37794D6C728}" srcOrd="0" destOrd="0" presId="urn:microsoft.com/office/officeart/2005/8/layout/arrow4"/>
    <dgm:cxn modelId="{A0F143CE-7E20-44D9-A076-BF0ED544C4E6}" type="presParOf" srcId="{29346FE4-BB87-4966-B0D8-E37794D6C728}" destId="{58614E7A-930D-453D-B755-D47053149E9B}" srcOrd="0" destOrd="0" presId="urn:microsoft.com/office/officeart/2005/8/layout/arrow4"/>
    <dgm:cxn modelId="{01FB4BFE-F037-463C-BCF6-0A071DC811C2}" type="presParOf" srcId="{29346FE4-BB87-4966-B0D8-E37794D6C728}" destId="{C778EC92-D24A-44D3-9590-8092731201A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CDF60F-DACB-47D0-9099-088154631920}" type="doc">
      <dgm:prSet loTypeId="urn:microsoft.com/office/officeart/2005/8/layout/balance1" loCatId="relationship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5F74621-C94D-4A25-BF2D-386A3EE133EE}">
      <dgm:prSet phldrT="[Text]" custT="1"/>
      <dgm:spPr/>
      <dgm:t>
        <a:bodyPr/>
        <a:lstStyle/>
        <a:p>
          <a:r>
            <a:rPr lang="en-US" sz="1300" b="1" smtClean="0"/>
            <a:t>Veb sajt</a:t>
          </a:r>
          <a:endParaRPr lang="en-US" sz="1300" b="1"/>
        </a:p>
      </dgm:t>
    </dgm:pt>
    <dgm:pt modelId="{C2C704FD-F0CF-417C-BFED-ED8CB798D0BF}" type="parTrans" cxnId="{FC1FCD51-A80F-4C05-8DB8-0ACFCF35BE47}">
      <dgm:prSet/>
      <dgm:spPr/>
      <dgm:t>
        <a:bodyPr/>
        <a:lstStyle/>
        <a:p>
          <a:endParaRPr lang="en-US"/>
        </a:p>
      </dgm:t>
    </dgm:pt>
    <dgm:pt modelId="{8634641D-5952-4657-AA12-9F28FAAF57FD}" type="sibTrans" cxnId="{FC1FCD51-A80F-4C05-8DB8-0ACFCF35BE47}">
      <dgm:prSet/>
      <dgm:spPr/>
      <dgm:t>
        <a:bodyPr/>
        <a:lstStyle/>
        <a:p>
          <a:endParaRPr lang="en-US"/>
        </a:p>
      </dgm:t>
    </dgm:pt>
    <dgm:pt modelId="{543373DE-05F9-4397-8FA4-A0233FFCE67C}">
      <dgm:prSet phldrT="[Text]"/>
      <dgm:spPr/>
      <dgm:t>
        <a:bodyPr/>
        <a:lstStyle/>
        <a:p>
          <a:r>
            <a:rPr lang="en-US" b="1" smtClean="0"/>
            <a:t>Telefon</a:t>
          </a:r>
          <a:endParaRPr lang="en-US" b="1"/>
        </a:p>
      </dgm:t>
    </dgm:pt>
    <dgm:pt modelId="{82474292-40F3-470B-96AB-CE92286BC62F}" type="parTrans" cxnId="{45BEE2A9-3ACA-448F-A31B-604654DCFCC6}">
      <dgm:prSet/>
      <dgm:spPr/>
      <dgm:t>
        <a:bodyPr/>
        <a:lstStyle/>
        <a:p>
          <a:endParaRPr lang="en-US"/>
        </a:p>
      </dgm:t>
    </dgm:pt>
    <dgm:pt modelId="{7D8C1575-148C-447E-86B4-1C9D2D76A4DD}" type="sibTrans" cxnId="{45BEE2A9-3ACA-448F-A31B-604654DCFCC6}">
      <dgm:prSet/>
      <dgm:spPr/>
      <dgm:t>
        <a:bodyPr/>
        <a:lstStyle/>
        <a:p>
          <a:endParaRPr lang="en-US"/>
        </a:p>
      </dgm:t>
    </dgm:pt>
    <dgm:pt modelId="{9DDBB15E-6BE7-44F3-B137-4DACB37B50B0}">
      <dgm:prSet phldrT="[Text]"/>
      <dgm:spPr/>
      <dgm:t>
        <a:bodyPr/>
        <a:lstStyle/>
        <a:p>
          <a:r>
            <a:rPr lang="en-US" b="1" smtClean="0"/>
            <a:t>Mejl</a:t>
          </a:r>
          <a:endParaRPr lang="en-US" b="1"/>
        </a:p>
      </dgm:t>
    </dgm:pt>
    <dgm:pt modelId="{6BEFCAA3-49C9-4146-8371-A0B8D588F9B8}" type="parTrans" cxnId="{5A3B2CAD-15A1-40D6-8FE9-F51AC9148F2A}">
      <dgm:prSet/>
      <dgm:spPr/>
      <dgm:t>
        <a:bodyPr/>
        <a:lstStyle/>
        <a:p>
          <a:endParaRPr lang="en-US"/>
        </a:p>
      </dgm:t>
    </dgm:pt>
    <dgm:pt modelId="{3EF000EF-40A1-4022-8704-464510D8AF2D}" type="sibTrans" cxnId="{5A3B2CAD-15A1-40D6-8FE9-F51AC9148F2A}">
      <dgm:prSet/>
      <dgm:spPr/>
      <dgm:t>
        <a:bodyPr/>
        <a:lstStyle/>
        <a:p>
          <a:endParaRPr lang="en-US"/>
        </a:p>
      </dgm:t>
    </dgm:pt>
    <dgm:pt modelId="{53A0FCB8-78BF-4257-A2F9-501B1ACE3463}">
      <dgm:prSet phldrT="[Text]"/>
      <dgm:spPr/>
      <dgm:t>
        <a:bodyPr/>
        <a:lstStyle/>
        <a:p>
          <a:r>
            <a:rPr lang="en-US" b="1" smtClean="0"/>
            <a:t>Telefon</a:t>
          </a:r>
          <a:endParaRPr lang="en-US" b="1"/>
        </a:p>
      </dgm:t>
    </dgm:pt>
    <dgm:pt modelId="{0D8FD957-310C-4E0D-BEF5-95C600966964}" type="parTrans" cxnId="{30FE03DA-A7AA-4C90-8ED2-4FA4A4C737E4}">
      <dgm:prSet/>
      <dgm:spPr/>
      <dgm:t>
        <a:bodyPr/>
        <a:lstStyle/>
        <a:p>
          <a:endParaRPr lang="en-US"/>
        </a:p>
      </dgm:t>
    </dgm:pt>
    <dgm:pt modelId="{5585772D-2716-4BCB-8AE5-55A9C2D289AC}" type="sibTrans" cxnId="{30FE03DA-A7AA-4C90-8ED2-4FA4A4C737E4}">
      <dgm:prSet/>
      <dgm:spPr/>
      <dgm:t>
        <a:bodyPr/>
        <a:lstStyle/>
        <a:p>
          <a:endParaRPr lang="en-US"/>
        </a:p>
      </dgm:t>
    </dgm:pt>
    <dgm:pt modelId="{783CC493-F5FA-453F-B3D9-F2104FFD75F0}">
      <dgm:prSet phldrT="[Text]"/>
      <dgm:spPr/>
      <dgm:t>
        <a:bodyPr/>
        <a:lstStyle/>
        <a:p>
          <a:r>
            <a:rPr lang="en-US" b="1" smtClean="0"/>
            <a:t>Mejl</a:t>
          </a:r>
          <a:endParaRPr lang="en-US" b="1"/>
        </a:p>
      </dgm:t>
    </dgm:pt>
    <dgm:pt modelId="{C113EEE7-0FAC-481E-A346-96C16ECB70B1}" type="parTrans" cxnId="{8FF21B0D-928A-4D89-915F-E93E68277241}">
      <dgm:prSet/>
      <dgm:spPr/>
      <dgm:t>
        <a:bodyPr/>
        <a:lstStyle/>
        <a:p>
          <a:endParaRPr lang="en-US"/>
        </a:p>
      </dgm:t>
    </dgm:pt>
    <dgm:pt modelId="{77C5A582-F517-4934-874A-F089F1BBE46D}" type="sibTrans" cxnId="{8FF21B0D-928A-4D89-915F-E93E68277241}">
      <dgm:prSet/>
      <dgm:spPr/>
      <dgm:t>
        <a:bodyPr/>
        <a:lstStyle/>
        <a:p>
          <a:endParaRPr lang="en-US"/>
        </a:p>
      </dgm:t>
    </dgm:pt>
    <dgm:pt modelId="{743E4065-5D0A-402B-A237-BC28A6C79296}">
      <dgm:prSet phldrT="[Text]"/>
      <dgm:spPr/>
      <dgm:t>
        <a:bodyPr/>
        <a:lstStyle/>
        <a:p>
          <a:r>
            <a:rPr lang="en-US" b="1" smtClean="0"/>
            <a:t>Veb sajt</a:t>
          </a:r>
          <a:endParaRPr lang="en-US" b="1"/>
        </a:p>
      </dgm:t>
    </dgm:pt>
    <dgm:pt modelId="{1A3FB5C1-ED33-449A-8B6C-7A28080AED83}" type="parTrans" cxnId="{65913182-E8F6-453C-993E-7D7C940F46FA}">
      <dgm:prSet/>
      <dgm:spPr/>
      <dgm:t>
        <a:bodyPr/>
        <a:lstStyle/>
        <a:p>
          <a:endParaRPr lang="en-US"/>
        </a:p>
      </dgm:t>
    </dgm:pt>
    <dgm:pt modelId="{9B7F14A9-7047-4677-A2AC-90EA80751482}" type="sibTrans" cxnId="{65913182-E8F6-453C-993E-7D7C940F46FA}">
      <dgm:prSet/>
      <dgm:spPr/>
      <dgm:t>
        <a:bodyPr/>
        <a:lstStyle/>
        <a:p>
          <a:endParaRPr lang="en-US"/>
        </a:p>
      </dgm:t>
    </dgm:pt>
    <dgm:pt modelId="{4934D518-D672-4372-9ED6-56031052A0C5}">
      <dgm:prSet phldrT="[Text]" custT="1"/>
      <dgm:spPr/>
      <dgm:t>
        <a:bodyPr/>
        <a:lstStyle/>
        <a:p>
          <a:r>
            <a:rPr lang="sr-Latn-RS" sz="1100" b="1" smtClean="0"/>
            <a:t>Brošure</a:t>
          </a:r>
          <a:r>
            <a:rPr lang="sr-Latn-RS" sz="1300" b="1" smtClean="0"/>
            <a:t> </a:t>
          </a:r>
          <a:endParaRPr lang="en-US" sz="1300" b="1"/>
        </a:p>
      </dgm:t>
    </dgm:pt>
    <dgm:pt modelId="{8FD6DFFC-CC14-4721-AA38-AA082BB399F5}" type="parTrans" cxnId="{F5CEDB91-99E7-4A5F-AA4A-4A0C3A264BB1}">
      <dgm:prSet/>
      <dgm:spPr/>
      <dgm:t>
        <a:bodyPr/>
        <a:lstStyle/>
        <a:p>
          <a:endParaRPr lang="en-US"/>
        </a:p>
      </dgm:t>
    </dgm:pt>
    <dgm:pt modelId="{5AE1AE46-8B9B-4160-B412-1959F5B4B619}" type="sibTrans" cxnId="{F5CEDB91-99E7-4A5F-AA4A-4A0C3A264BB1}">
      <dgm:prSet/>
      <dgm:spPr/>
      <dgm:t>
        <a:bodyPr/>
        <a:lstStyle/>
        <a:p>
          <a:endParaRPr lang="en-US"/>
        </a:p>
      </dgm:t>
    </dgm:pt>
    <dgm:pt modelId="{DB9356F1-471D-4174-A064-FC5AB34DB685}">
      <dgm:prSet phldrT="[Text]"/>
      <dgm:spPr/>
      <dgm:t>
        <a:bodyPr/>
        <a:lstStyle/>
        <a:p>
          <a:r>
            <a:rPr lang="en-US" b="1" smtClean="0"/>
            <a:t>Na oglasnoj tab</a:t>
          </a:r>
          <a:r>
            <a:rPr lang="sr-Latn-RS" b="1" smtClean="0"/>
            <a:t>li</a:t>
          </a:r>
          <a:endParaRPr lang="en-US" b="1"/>
        </a:p>
      </dgm:t>
    </dgm:pt>
    <dgm:pt modelId="{006A44F6-BA94-46C2-9A2D-656549F93B60}" type="sibTrans" cxnId="{92899FA8-C12E-4E22-9455-0ADEEB2E74D9}">
      <dgm:prSet/>
      <dgm:spPr/>
      <dgm:t>
        <a:bodyPr/>
        <a:lstStyle/>
        <a:p>
          <a:endParaRPr lang="en-US"/>
        </a:p>
      </dgm:t>
    </dgm:pt>
    <dgm:pt modelId="{49F6CB91-2AB8-4205-8FDF-3F2A7A21B827}" type="parTrans" cxnId="{92899FA8-C12E-4E22-9455-0ADEEB2E74D9}">
      <dgm:prSet/>
      <dgm:spPr/>
      <dgm:t>
        <a:bodyPr/>
        <a:lstStyle/>
        <a:p>
          <a:endParaRPr lang="en-US"/>
        </a:p>
      </dgm:t>
    </dgm:pt>
    <dgm:pt modelId="{5A82EBF4-16AA-4A65-8842-A45A3E9385B1}" type="pres">
      <dgm:prSet presAssocID="{3FCDF60F-DACB-47D0-9099-088154631920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0C4790-7DAF-4912-B3E7-054527BAE7F2}" type="pres">
      <dgm:prSet presAssocID="{3FCDF60F-DACB-47D0-9099-088154631920}" presName="dummyMaxCanvas" presStyleCnt="0"/>
      <dgm:spPr/>
      <dgm:t>
        <a:bodyPr/>
        <a:lstStyle/>
        <a:p>
          <a:endParaRPr lang="en-US"/>
        </a:p>
      </dgm:t>
    </dgm:pt>
    <dgm:pt modelId="{F171B944-3BA4-4CA9-9423-AC147EC3C032}" type="pres">
      <dgm:prSet presAssocID="{3FCDF60F-DACB-47D0-9099-088154631920}" presName="parentComposite" presStyleCnt="0"/>
      <dgm:spPr/>
      <dgm:t>
        <a:bodyPr/>
        <a:lstStyle/>
        <a:p>
          <a:endParaRPr lang="en-US"/>
        </a:p>
      </dgm:t>
    </dgm:pt>
    <dgm:pt modelId="{840EB3B2-1F77-40D5-B6D4-ACBF7E95D02B}" type="pres">
      <dgm:prSet presAssocID="{3FCDF60F-DACB-47D0-9099-088154631920}" presName="parent1" presStyleLbl="alignAccFollowNode1" presStyleIdx="0" presStyleCnt="4" custAng="21346280" custScaleX="155198" custScaleY="52382" custLinFactY="62135" custLinFactNeighborX="-65106" custLinFactNeighborY="100000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3F1352A9-597D-45F3-8273-6FCDF97BD3D6}" type="pres">
      <dgm:prSet presAssocID="{3FCDF60F-DACB-47D0-9099-088154631920}" presName="parent2" presStyleLbl="alignAccFollowNode1" presStyleIdx="1" presStyleCnt="4" custAng="463743" custScaleX="163338" custScaleY="45564" custLinFactNeighborX="71207" custLinFactNeighborY="70441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695C0B5-F8D0-46B6-BF5F-0A0D8B049250}" type="pres">
      <dgm:prSet presAssocID="{3FCDF60F-DACB-47D0-9099-088154631920}" presName="childrenComposite" presStyleCnt="0"/>
      <dgm:spPr/>
      <dgm:t>
        <a:bodyPr/>
        <a:lstStyle/>
        <a:p>
          <a:endParaRPr lang="en-US"/>
        </a:p>
      </dgm:t>
    </dgm:pt>
    <dgm:pt modelId="{2EEBA9DC-F77A-4E2B-A6DD-B89896A0E72A}" type="pres">
      <dgm:prSet presAssocID="{3FCDF60F-DACB-47D0-9099-088154631920}" presName="dummyMaxCanvas_ChildArea" presStyleCnt="0"/>
      <dgm:spPr/>
      <dgm:t>
        <a:bodyPr/>
        <a:lstStyle/>
        <a:p>
          <a:endParaRPr lang="en-US"/>
        </a:p>
      </dgm:t>
    </dgm:pt>
    <dgm:pt modelId="{9C77A965-09F8-4F39-A08A-089C657FD1C0}" type="pres">
      <dgm:prSet presAssocID="{3FCDF60F-DACB-47D0-9099-088154631920}" presName="fulcrum" presStyleLbl="alignAccFollowNode1" presStyleIdx="2" presStyleCnt="4"/>
      <dgm:spPr/>
      <dgm:t>
        <a:bodyPr/>
        <a:lstStyle/>
        <a:p>
          <a:endParaRPr lang="en-US"/>
        </a:p>
      </dgm:t>
    </dgm:pt>
    <dgm:pt modelId="{D4BB89B5-2FE1-452B-9A50-1B63A8C18450}" type="pres">
      <dgm:prSet presAssocID="{3FCDF60F-DACB-47D0-9099-088154631920}" presName="balance_24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CB8E0-F039-467A-8F13-495AA0611EBC}" type="pres">
      <dgm:prSet presAssocID="{3FCDF60F-DACB-47D0-9099-088154631920}" presName="right_24_1" presStyleLbl="node1" presStyleIdx="0" presStyleCnt="6" custScaleX="134888" custLinFactNeighborX="40219" custLinFactNeighborY="-3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EAF74-7156-4FB8-ACB6-8BF6C14A5A19}" type="pres">
      <dgm:prSet presAssocID="{3FCDF60F-DACB-47D0-9099-088154631920}" presName="right_24_2" presStyleLbl="node1" presStyleIdx="1" presStyleCnt="6" custScaleX="142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1F17EC-FAE5-4C50-AD82-76BFA1534A81}" type="pres">
      <dgm:prSet presAssocID="{3FCDF60F-DACB-47D0-9099-088154631920}" presName="right_24_3" presStyleLbl="node1" presStyleIdx="2" presStyleCnt="6" custScaleX="137258" custLinFactNeighborX="49218" custLinFactNeighborY="111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E9D8AA-71ED-4118-9527-79673AC13CC3}" type="pres">
      <dgm:prSet presAssocID="{3FCDF60F-DACB-47D0-9099-088154631920}" presName="right_24_4" presStyleLbl="node1" presStyleIdx="3" presStyleCnt="6" custScaleX="142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87C3A-4DC5-4D2B-8219-9668D7556F2E}" type="pres">
      <dgm:prSet presAssocID="{3FCDF60F-DACB-47D0-9099-088154631920}" presName="left_24_1" presStyleLbl="node1" presStyleIdx="4" presStyleCnt="6" custScaleX="164525" custLinFactNeighborX="-28486" custLinFactNeighborY="-118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60EA2-D0E9-4A2D-8AB0-DB86E619C4C9}" type="pres">
      <dgm:prSet presAssocID="{3FCDF60F-DACB-47D0-9099-088154631920}" presName="left_24_2" presStyleLbl="node1" presStyleIdx="5" presStyleCnt="6" custScaleX="166573" custLinFactNeighborX="-30202" custLinFactNeighborY="-4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3B2CAD-15A1-40D6-8FE9-F51AC9148F2A}" srcId="{F5F74621-C94D-4A25-BF2D-386A3EE133EE}" destId="{9DDBB15E-6BE7-44F3-B137-4DACB37B50B0}" srcOrd="1" destOrd="0" parTransId="{6BEFCAA3-49C9-4146-8371-A0B8D588F9B8}" sibTransId="{3EF000EF-40A1-4022-8704-464510D8AF2D}"/>
    <dgm:cxn modelId="{45BEE2A9-3ACA-448F-A31B-604654DCFCC6}" srcId="{F5F74621-C94D-4A25-BF2D-386A3EE133EE}" destId="{543373DE-05F9-4397-8FA4-A0233FFCE67C}" srcOrd="0" destOrd="0" parTransId="{82474292-40F3-470B-96AB-CE92286BC62F}" sibTransId="{7D8C1575-148C-447E-86B4-1C9D2D76A4DD}"/>
    <dgm:cxn modelId="{16AB2BC8-D89D-4051-8D4E-CD391093492A}" type="presOf" srcId="{F5F74621-C94D-4A25-BF2D-386A3EE133EE}" destId="{840EB3B2-1F77-40D5-B6D4-ACBF7E95D02B}" srcOrd="0" destOrd="0" presId="urn:microsoft.com/office/officeart/2005/8/layout/balance1"/>
    <dgm:cxn modelId="{D6754F7E-4523-40B7-BB11-D95AAAAD92DD}" type="presOf" srcId="{9DDBB15E-6BE7-44F3-B137-4DACB37B50B0}" destId="{DCA60EA2-D0E9-4A2D-8AB0-DB86E619C4C9}" srcOrd="0" destOrd="0" presId="urn:microsoft.com/office/officeart/2005/8/layout/balance1"/>
    <dgm:cxn modelId="{EF52732E-1A6E-45EA-98A9-4C58260BE12B}" type="presOf" srcId="{543373DE-05F9-4397-8FA4-A0233FFCE67C}" destId="{49387C3A-4DC5-4D2B-8219-9668D7556F2E}" srcOrd="0" destOrd="0" presId="urn:microsoft.com/office/officeart/2005/8/layout/balance1"/>
    <dgm:cxn modelId="{92899FA8-C12E-4E22-9455-0ADEEB2E74D9}" srcId="{3FCDF60F-DACB-47D0-9099-088154631920}" destId="{DB9356F1-471D-4174-A064-FC5AB34DB685}" srcOrd="1" destOrd="0" parTransId="{49F6CB91-2AB8-4205-8FDF-3F2A7A21B827}" sibTransId="{006A44F6-BA94-46C2-9A2D-656549F93B60}"/>
    <dgm:cxn modelId="{A0E14D7F-A18D-44F0-9B33-BE7CE6F62A48}" type="presOf" srcId="{4934D518-D672-4372-9ED6-56031052A0C5}" destId="{78E9D8AA-71ED-4118-9527-79673AC13CC3}" srcOrd="0" destOrd="0" presId="urn:microsoft.com/office/officeart/2005/8/layout/balance1"/>
    <dgm:cxn modelId="{FA6A6ADB-4C86-4FDC-8C85-FBA86E581E5A}" type="presOf" srcId="{53A0FCB8-78BF-4257-A2F9-501B1ACE3463}" destId="{85CCB8E0-F039-467A-8F13-495AA0611EBC}" srcOrd="0" destOrd="0" presId="urn:microsoft.com/office/officeart/2005/8/layout/balance1"/>
    <dgm:cxn modelId="{F5CEDB91-99E7-4A5F-AA4A-4A0C3A264BB1}" srcId="{DB9356F1-471D-4174-A064-FC5AB34DB685}" destId="{4934D518-D672-4372-9ED6-56031052A0C5}" srcOrd="3" destOrd="0" parTransId="{8FD6DFFC-CC14-4721-AA38-AA082BB399F5}" sibTransId="{5AE1AE46-8B9B-4160-B412-1959F5B4B619}"/>
    <dgm:cxn modelId="{65913182-E8F6-453C-993E-7D7C940F46FA}" srcId="{DB9356F1-471D-4174-A064-FC5AB34DB685}" destId="{743E4065-5D0A-402B-A237-BC28A6C79296}" srcOrd="2" destOrd="0" parTransId="{1A3FB5C1-ED33-449A-8B6C-7A28080AED83}" sibTransId="{9B7F14A9-7047-4677-A2AC-90EA80751482}"/>
    <dgm:cxn modelId="{30FE03DA-A7AA-4C90-8ED2-4FA4A4C737E4}" srcId="{DB9356F1-471D-4174-A064-FC5AB34DB685}" destId="{53A0FCB8-78BF-4257-A2F9-501B1ACE3463}" srcOrd="0" destOrd="0" parTransId="{0D8FD957-310C-4E0D-BEF5-95C600966964}" sibTransId="{5585772D-2716-4BCB-8AE5-55A9C2D289AC}"/>
    <dgm:cxn modelId="{8FF21B0D-928A-4D89-915F-E93E68277241}" srcId="{DB9356F1-471D-4174-A064-FC5AB34DB685}" destId="{783CC493-F5FA-453F-B3D9-F2104FFD75F0}" srcOrd="1" destOrd="0" parTransId="{C113EEE7-0FAC-481E-A346-96C16ECB70B1}" sibTransId="{77C5A582-F517-4934-874A-F089F1BBE46D}"/>
    <dgm:cxn modelId="{C28BFB45-1245-4276-9C3C-83E2FFE9F26A}" type="presOf" srcId="{3FCDF60F-DACB-47D0-9099-088154631920}" destId="{5A82EBF4-16AA-4A65-8842-A45A3E9385B1}" srcOrd="0" destOrd="0" presId="urn:microsoft.com/office/officeart/2005/8/layout/balance1"/>
    <dgm:cxn modelId="{949B4FD7-5746-4940-9918-FFC2518993B6}" type="presOf" srcId="{783CC493-F5FA-453F-B3D9-F2104FFD75F0}" destId="{9F2EAF74-7156-4FB8-ACB6-8BF6C14A5A19}" srcOrd="0" destOrd="0" presId="urn:microsoft.com/office/officeart/2005/8/layout/balance1"/>
    <dgm:cxn modelId="{E3C0899F-8FC4-4BDC-BEC9-B663F6BBB558}" type="presOf" srcId="{743E4065-5D0A-402B-A237-BC28A6C79296}" destId="{031F17EC-FAE5-4C50-AD82-76BFA1534A81}" srcOrd="0" destOrd="0" presId="urn:microsoft.com/office/officeart/2005/8/layout/balance1"/>
    <dgm:cxn modelId="{FC1FCD51-A80F-4C05-8DB8-0ACFCF35BE47}" srcId="{3FCDF60F-DACB-47D0-9099-088154631920}" destId="{F5F74621-C94D-4A25-BF2D-386A3EE133EE}" srcOrd="0" destOrd="0" parTransId="{C2C704FD-F0CF-417C-BFED-ED8CB798D0BF}" sibTransId="{8634641D-5952-4657-AA12-9F28FAAF57FD}"/>
    <dgm:cxn modelId="{F4D47D12-DF2E-437A-9139-912FFD6A4F6A}" type="presOf" srcId="{DB9356F1-471D-4174-A064-FC5AB34DB685}" destId="{3F1352A9-597D-45F3-8273-6FCDF97BD3D6}" srcOrd="0" destOrd="0" presId="urn:microsoft.com/office/officeart/2005/8/layout/balance1"/>
    <dgm:cxn modelId="{F21AA193-E886-4681-BBCD-9B458F825E88}" type="presParOf" srcId="{5A82EBF4-16AA-4A65-8842-A45A3E9385B1}" destId="{650C4790-7DAF-4912-B3E7-054527BAE7F2}" srcOrd="0" destOrd="0" presId="urn:microsoft.com/office/officeart/2005/8/layout/balance1"/>
    <dgm:cxn modelId="{5A1A61BF-A74A-4CC0-86FB-488CCF68A524}" type="presParOf" srcId="{5A82EBF4-16AA-4A65-8842-A45A3E9385B1}" destId="{F171B944-3BA4-4CA9-9423-AC147EC3C032}" srcOrd="1" destOrd="0" presId="urn:microsoft.com/office/officeart/2005/8/layout/balance1"/>
    <dgm:cxn modelId="{7472F6ED-4932-4ED7-9B73-2FA7BB1D5A6F}" type="presParOf" srcId="{F171B944-3BA4-4CA9-9423-AC147EC3C032}" destId="{840EB3B2-1F77-40D5-B6D4-ACBF7E95D02B}" srcOrd="0" destOrd="0" presId="urn:microsoft.com/office/officeart/2005/8/layout/balance1"/>
    <dgm:cxn modelId="{8FCD4A26-24C3-474F-9F5F-728CCC3F148F}" type="presParOf" srcId="{F171B944-3BA4-4CA9-9423-AC147EC3C032}" destId="{3F1352A9-597D-45F3-8273-6FCDF97BD3D6}" srcOrd="1" destOrd="0" presId="urn:microsoft.com/office/officeart/2005/8/layout/balance1"/>
    <dgm:cxn modelId="{0A66C54D-DDFC-4E72-B912-9C3DB74E87ED}" type="presParOf" srcId="{5A82EBF4-16AA-4A65-8842-A45A3E9385B1}" destId="{1695C0B5-F8D0-46B6-BF5F-0A0D8B049250}" srcOrd="2" destOrd="0" presId="urn:microsoft.com/office/officeart/2005/8/layout/balance1"/>
    <dgm:cxn modelId="{FAC2ECC9-70C8-4F04-A3A0-1479DEB7D772}" type="presParOf" srcId="{1695C0B5-F8D0-46B6-BF5F-0A0D8B049250}" destId="{2EEBA9DC-F77A-4E2B-A6DD-B89896A0E72A}" srcOrd="0" destOrd="0" presId="urn:microsoft.com/office/officeart/2005/8/layout/balance1"/>
    <dgm:cxn modelId="{6274D2B5-367A-4335-9ADC-1E3E0F61AEB3}" type="presParOf" srcId="{1695C0B5-F8D0-46B6-BF5F-0A0D8B049250}" destId="{9C77A965-09F8-4F39-A08A-089C657FD1C0}" srcOrd="1" destOrd="0" presId="urn:microsoft.com/office/officeart/2005/8/layout/balance1"/>
    <dgm:cxn modelId="{AECCF304-BF4B-4AFA-A063-EC81E40B9195}" type="presParOf" srcId="{1695C0B5-F8D0-46B6-BF5F-0A0D8B049250}" destId="{D4BB89B5-2FE1-452B-9A50-1B63A8C18450}" srcOrd="2" destOrd="0" presId="urn:microsoft.com/office/officeart/2005/8/layout/balance1"/>
    <dgm:cxn modelId="{3B2A46B2-A2C1-49AF-893A-1DBEECEB4042}" type="presParOf" srcId="{1695C0B5-F8D0-46B6-BF5F-0A0D8B049250}" destId="{85CCB8E0-F039-467A-8F13-495AA0611EBC}" srcOrd="3" destOrd="0" presId="urn:microsoft.com/office/officeart/2005/8/layout/balance1"/>
    <dgm:cxn modelId="{E8932A2D-8C6F-4EEF-83BF-1D2566790AFF}" type="presParOf" srcId="{1695C0B5-F8D0-46B6-BF5F-0A0D8B049250}" destId="{9F2EAF74-7156-4FB8-ACB6-8BF6C14A5A19}" srcOrd="4" destOrd="0" presId="urn:microsoft.com/office/officeart/2005/8/layout/balance1"/>
    <dgm:cxn modelId="{6FBF4D3D-3411-48FE-B7E8-4B6BC5B4BBEE}" type="presParOf" srcId="{1695C0B5-F8D0-46B6-BF5F-0A0D8B049250}" destId="{031F17EC-FAE5-4C50-AD82-76BFA1534A81}" srcOrd="5" destOrd="0" presId="urn:microsoft.com/office/officeart/2005/8/layout/balance1"/>
    <dgm:cxn modelId="{CEE8EE50-26B3-431C-B46F-52162C60A743}" type="presParOf" srcId="{1695C0B5-F8D0-46B6-BF5F-0A0D8B049250}" destId="{78E9D8AA-71ED-4118-9527-79673AC13CC3}" srcOrd="6" destOrd="0" presId="urn:microsoft.com/office/officeart/2005/8/layout/balance1"/>
    <dgm:cxn modelId="{18F7DF86-C730-410C-9250-8A885A546780}" type="presParOf" srcId="{1695C0B5-F8D0-46B6-BF5F-0A0D8B049250}" destId="{49387C3A-4DC5-4D2B-8219-9668D7556F2E}" srcOrd="7" destOrd="0" presId="urn:microsoft.com/office/officeart/2005/8/layout/balance1"/>
    <dgm:cxn modelId="{6D27F963-7DE3-4C0A-9FFC-45C3B20548FA}" type="presParOf" srcId="{1695C0B5-F8D0-46B6-BF5F-0A0D8B049250}" destId="{DCA60EA2-D0E9-4A2D-8AB0-DB86E619C4C9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0CBED-9395-4497-9FC3-2441E50CC96A}">
      <dsp:nvSpPr>
        <dsp:cNvPr id="0" name=""/>
        <dsp:cNvSpPr/>
      </dsp:nvSpPr>
      <dsp:spPr>
        <a:xfrm>
          <a:off x="1339356" y="2245789"/>
          <a:ext cx="1857796" cy="1716228"/>
        </a:xfrm>
        <a:prstGeom prst="gear9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b="1" kern="1200" smtClean="0"/>
            <a:t>Transparentnost</a:t>
          </a:r>
          <a:endParaRPr lang="en-US" sz="1100" b="1" kern="1200"/>
        </a:p>
      </dsp:txBody>
      <dsp:txXfrm>
        <a:off x="1702275" y="2647807"/>
        <a:ext cx="1131958" cy="882177"/>
      </dsp:txXfrm>
    </dsp:sp>
    <dsp:sp modelId="{A39D1401-CF78-4840-923E-E18E6062E375}">
      <dsp:nvSpPr>
        <dsp:cNvPr id="0" name=""/>
        <dsp:cNvSpPr/>
      </dsp:nvSpPr>
      <dsp:spPr>
        <a:xfrm>
          <a:off x="259227" y="2372229"/>
          <a:ext cx="1267340" cy="1267340"/>
        </a:xfrm>
        <a:prstGeom prst="gear6">
          <a:avLst/>
        </a:prstGeom>
        <a:gradFill rotWithShape="0">
          <a:gsLst>
            <a:gs pos="0">
              <a:schemeClr val="accent6">
                <a:shade val="50000"/>
                <a:hueOff val="-307796"/>
                <a:satOff val="20520"/>
                <a:lumOff val="2679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07796"/>
                <a:satOff val="20520"/>
                <a:lumOff val="2679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07796"/>
                <a:satOff val="20520"/>
                <a:lumOff val="267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smtClean="0"/>
            <a:t>Efikasnost</a:t>
          </a:r>
          <a:endParaRPr lang="en-US" sz="1000" kern="1200"/>
        </a:p>
      </dsp:txBody>
      <dsp:txXfrm>
        <a:off x="578284" y="2693214"/>
        <a:ext cx="629226" cy="625370"/>
      </dsp:txXfrm>
    </dsp:sp>
    <dsp:sp modelId="{3D32E926-D64A-4D84-A458-B371D45EB0A2}">
      <dsp:nvSpPr>
        <dsp:cNvPr id="0" name=""/>
        <dsp:cNvSpPr/>
      </dsp:nvSpPr>
      <dsp:spPr>
        <a:xfrm rot="20700000">
          <a:off x="830813" y="1287624"/>
          <a:ext cx="1241735" cy="1241735"/>
        </a:xfrm>
        <a:prstGeom prst="gear6">
          <a:avLst/>
        </a:prstGeom>
        <a:gradFill rotWithShape="0">
          <a:gsLst>
            <a:gs pos="0">
              <a:schemeClr val="accent6">
                <a:shade val="50000"/>
                <a:hueOff val="-307796"/>
                <a:satOff val="20520"/>
                <a:lumOff val="2679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07796"/>
                <a:satOff val="20520"/>
                <a:lumOff val="2679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07796"/>
                <a:satOff val="20520"/>
                <a:lumOff val="267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b="1" kern="1200" smtClean="0"/>
            <a:t>Brzina</a:t>
          </a:r>
          <a:r>
            <a:rPr lang="sr-Latn-RS" sz="1000" kern="1200" smtClean="0"/>
            <a:t>	</a:t>
          </a:r>
          <a:endParaRPr lang="en-US" sz="1000" kern="1200"/>
        </a:p>
      </dsp:txBody>
      <dsp:txXfrm rot="-20700000">
        <a:off x="1103162" y="1559973"/>
        <a:ext cx="697037" cy="697037"/>
      </dsp:txXfrm>
    </dsp:sp>
    <dsp:sp modelId="{5A867E04-0EA2-4BAB-A684-BDDD61EEE245}">
      <dsp:nvSpPr>
        <dsp:cNvPr id="0" name=""/>
        <dsp:cNvSpPr/>
      </dsp:nvSpPr>
      <dsp:spPr>
        <a:xfrm>
          <a:off x="1252034" y="1975810"/>
          <a:ext cx="2230519" cy="2230519"/>
        </a:xfrm>
        <a:prstGeom prst="circularArrow">
          <a:avLst>
            <a:gd name="adj1" fmla="val 4687"/>
            <a:gd name="adj2" fmla="val 299029"/>
            <a:gd name="adj3" fmla="val 2485460"/>
            <a:gd name="adj4" fmla="val 15929083"/>
            <a:gd name="adj5" fmla="val 5469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6B3CCB-6837-4F52-9F3F-3E8F5DDE573C}">
      <dsp:nvSpPr>
        <dsp:cNvPr id="0" name=""/>
        <dsp:cNvSpPr/>
      </dsp:nvSpPr>
      <dsp:spPr>
        <a:xfrm>
          <a:off x="43205" y="2084194"/>
          <a:ext cx="1620612" cy="162061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6">
                <a:shade val="90000"/>
                <a:hueOff val="-321817"/>
                <a:satOff val="4375"/>
                <a:lumOff val="18488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21817"/>
                <a:satOff val="4375"/>
                <a:lumOff val="18488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21817"/>
                <a:satOff val="4375"/>
                <a:lumOff val="184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5DF082-89C0-47DB-B16F-6496D55252DB}">
      <dsp:nvSpPr>
        <dsp:cNvPr id="0" name=""/>
        <dsp:cNvSpPr/>
      </dsp:nvSpPr>
      <dsp:spPr>
        <a:xfrm>
          <a:off x="547266" y="1004069"/>
          <a:ext cx="1747346" cy="174734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6">
                <a:shade val="90000"/>
                <a:hueOff val="-321817"/>
                <a:satOff val="4375"/>
                <a:lumOff val="18488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21817"/>
                <a:satOff val="4375"/>
                <a:lumOff val="18488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21817"/>
                <a:satOff val="4375"/>
                <a:lumOff val="184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235BD2-C9F6-48B6-8AAE-92BA5DDA55CF}">
      <dsp:nvSpPr>
        <dsp:cNvPr id="0" name=""/>
        <dsp:cNvSpPr/>
      </dsp:nvSpPr>
      <dsp:spPr>
        <a:xfrm>
          <a:off x="3146285" y="845"/>
          <a:ext cx="1303765" cy="1303765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800" kern="1200" smtClean="0"/>
            <a:t>Olakšana i ubrzana komunikacija sa imaocima javnih ovlašćenja (</a:t>
          </a:r>
          <a:r>
            <a:rPr lang="en-US" sz="800" kern="1200" smtClean="0"/>
            <a:t>75%</a:t>
          </a:r>
          <a:r>
            <a:rPr lang="sr-Latn-RS" sz="800" kern="1200" smtClean="0"/>
            <a:t> LS)</a:t>
          </a:r>
          <a:endParaRPr lang="en-US" sz="800" kern="1200"/>
        </a:p>
      </dsp:txBody>
      <dsp:txXfrm>
        <a:off x="3337217" y="191777"/>
        <a:ext cx="921901" cy="921901"/>
      </dsp:txXfrm>
    </dsp:sp>
    <dsp:sp modelId="{8E981823-9BE8-4ED5-91FF-03BAB37A9A0D}">
      <dsp:nvSpPr>
        <dsp:cNvPr id="0" name=""/>
        <dsp:cNvSpPr/>
      </dsp:nvSpPr>
      <dsp:spPr>
        <a:xfrm rot="2160000">
          <a:off x="4409047" y="1002756"/>
          <a:ext cx="347423" cy="4400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419000" y="1060128"/>
        <a:ext cx="243196" cy="264012"/>
      </dsp:txXfrm>
    </dsp:sp>
    <dsp:sp modelId="{D1BDFD56-5C32-4B0F-8072-545707E82E49}">
      <dsp:nvSpPr>
        <dsp:cNvPr id="0" name=""/>
        <dsp:cNvSpPr/>
      </dsp:nvSpPr>
      <dsp:spPr>
        <a:xfrm>
          <a:off x="4731376" y="1152481"/>
          <a:ext cx="1303765" cy="1303765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800" kern="1200" smtClean="0"/>
            <a:t>Efikasnije rešavanje zahteva (</a:t>
          </a:r>
          <a:r>
            <a:rPr lang="en-US" sz="800" kern="1200" smtClean="0"/>
            <a:t>37.5%</a:t>
          </a:r>
          <a:r>
            <a:rPr lang="sr-Latn-RS" sz="800" kern="1200" smtClean="0"/>
            <a:t> LS) </a:t>
          </a:r>
          <a:endParaRPr lang="en-US" sz="800" kern="1200"/>
        </a:p>
      </dsp:txBody>
      <dsp:txXfrm>
        <a:off x="4922308" y="1343413"/>
        <a:ext cx="921901" cy="921901"/>
      </dsp:txXfrm>
    </dsp:sp>
    <dsp:sp modelId="{6EDD82E9-8764-4EE4-A1CC-AD82A983AF6D}">
      <dsp:nvSpPr>
        <dsp:cNvPr id="0" name=""/>
        <dsp:cNvSpPr/>
      </dsp:nvSpPr>
      <dsp:spPr>
        <a:xfrm rot="6480000">
          <a:off x="4909860" y="2506696"/>
          <a:ext cx="347423" cy="4400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193090"/>
                <a:satOff val="2625"/>
                <a:lumOff val="11093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193090"/>
                <a:satOff val="2625"/>
                <a:lumOff val="11093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193090"/>
                <a:satOff val="2625"/>
                <a:lumOff val="110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4978077" y="2545137"/>
        <a:ext cx="243196" cy="264012"/>
      </dsp:txXfrm>
    </dsp:sp>
    <dsp:sp modelId="{DA81F0E0-D1E8-4C53-8176-0BA1B44B5CBD}">
      <dsp:nvSpPr>
        <dsp:cNvPr id="0" name=""/>
        <dsp:cNvSpPr/>
      </dsp:nvSpPr>
      <dsp:spPr>
        <a:xfrm>
          <a:off x="4125925" y="3015868"/>
          <a:ext cx="1303765" cy="1303765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-369355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5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5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800" kern="1200" smtClean="0"/>
            <a:t>Brže rešavanje zahteva (</a:t>
          </a:r>
          <a:r>
            <a:rPr lang="en-US" sz="800" kern="1200" smtClean="0"/>
            <a:t>37.5%</a:t>
          </a:r>
          <a:r>
            <a:rPr lang="sr-Latn-RS" sz="800" kern="1200" smtClean="0"/>
            <a:t> LS)</a:t>
          </a:r>
          <a:endParaRPr lang="en-US" sz="800" kern="1200"/>
        </a:p>
      </dsp:txBody>
      <dsp:txXfrm>
        <a:off x="4316857" y="3206800"/>
        <a:ext cx="921901" cy="921901"/>
      </dsp:txXfrm>
    </dsp:sp>
    <dsp:sp modelId="{11FEA056-5D22-42A4-99D7-54E253B998C0}">
      <dsp:nvSpPr>
        <dsp:cNvPr id="0" name=""/>
        <dsp:cNvSpPr/>
      </dsp:nvSpPr>
      <dsp:spPr>
        <a:xfrm rot="10800000">
          <a:off x="3634289" y="3447741"/>
          <a:ext cx="347423" cy="4400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86180"/>
                <a:satOff val="5250"/>
                <a:lumOff val="22186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86180"/>
                <a:satOff val="5250"/>
                <a:lumOff val="22186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86180"/>
                <a:satOff val="5250"/>
                <a:lumOff val="221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3738516" y="3535745"/>
        <a:ext cx="243196" cy="264012"/>
      </dsp:txXfrm>
    </dsp:sp>
    <dsp:sp modelId="{941877E5-4C10-4F2B-803D-43648A095BDC}">
      <dsp:nvSpPr>
        <dsp:cNvPr id="0" name=""/>
        <dsp:cNvSpPr/>
      </dsp:nvSpPr>
      <dsp:spPr>
        <a:xfrm>
          <a:off x="2166644" y="3015868"/>
          <a:ext cx="1303765" cy="1303765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-369355"/>
                <a:satOff val="24624"/>
                <a:lumOff val="32148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369355"/>
                <a:satOff val="24624"/>
                <a:lumOff val="32148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369355"/>
                <a:satOff val="24624"/>
                <a:lumOff val="321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800" kern="1200" smtClean="0"/>
            <a:t>Čuvanje i arhiviranje manje dokumentacije  (2</a:t>
          </a:r>
          <a:r>
            <a:rPr lang="en-US" sz="800" kern="1200" smtClean="0"/>
            <a:t>5%</a:t>
          </a:r>
          <a:r>
            <a:rPr lang="sr-Latn-RS" sz="800" kern="1200" smtClean="0"/>
            <a:t> LS)</a:t>
          </a:r>
          <a:endParaRPr lang="en-US" sz="800" kern="1200"/>
        </a:p>
      </dsp:txBody>
      <dsp:txXfrm>
        <a:off x="2357576" y="3206800"/>
        <a:ext cx="921901" cy="921901"/>
      </dsp:txXfrm>
    </dsp:sp>
    <dsp:sp modelId="{1A00FF76-E9DA-457F-8F64-20B5C94E9883}">
      <dsp:nvSpPr>
        <dsp:cNvPr id="0" name=""/>
        <dsp:cNvSpPr/>
      </dsp:nvSpPr>
      <dsp:spPr>
        <a:xfrm rot="15120000">
          <a:off x="2345128" y="2525399"/>
          <a:ext cx="347423" cy="4400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386180"/>
                <a:satOff val="5250"/>
                <a:lumOff val="22186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386180"/>
                <a:satOff val="5250"/>
                <a:lumOff val="22186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386180"/>
                <a:satOff val="5250"/>
                <a:lumOff val="221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2413345" y="2662966"/>
        <a:ext cx="243196" cy="264012"/>
      </dsp:txXfrm>
    </dsp:sp>
    <dsp:sp modelId="{978AFED2-F920-4D2C-901A-C23C0A44749A}">
      <dsp:nvSpPr>
        <dsp:cNvPr id="0" name=""/>
        <dsp:cNvSpPr/>
      </dsp:nvSpPr>
      <dsp:spPr>
        <a:xfrm>
          <a:off x="1561193" y="1152481"/>
          <a:ext cx="1303765" cy="1303765"/>
        </a:xfrm>
        <a:prstGeom prst="ellipse">
          <a:avLst/>
        </a:prstGeom>
        <a:gradFill rotWithShape="0">
          <a:gsLst>
            <a:gs pos="0">
              <a:schemeClr val="accent6">
                <a:shade val="50000"/>
                <a:hueOff val="-184678"/>
                <a:satOff val="12312"/>
                <a:lumOff val="16074"/>
                <a:alphaOff val="0"/>
                <a:shade val="51000"/>
                <a:satMod val="130000"/>
              </a:schemeClr>
            </a:gs>
            <a:gs pos="80000">
              <a:schemeClr val="accent6">
                <a:shade val="50000"/>
                <a:hueOff val="-184678"/>
                <a:satOff val="12312"/>
                <a:lumOff val="16074"/>
                <a:alphaOff val="0"/>
                <a:shade val="93000"/>
                <a:satMod val="130000"/>
              </a:schemeClr>
            </a:gs>
            <a:gs pos="100000">
              <a:schemeClr val="accent6">
                <a:shade val="50000"/>
                <a:hueOff val="-184678"/>
                <a:satOff val="12312"/>
                <a:lumOff val="1607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800" kern="1200" smtClean="0"/>
            <a:t>Povećana transparentnost sistema (1</a:t>
          </a:r>
          <a:r>
            <a:rPr lang="en-US" sz="800" kern="1200" smtClean="0"/>
            <a:t>2.5%</a:t>
          </a:r>
          <a:r>
            <a:rPr lang="sr-Latn-RS" sz="800" kern="1200" smtClean="0"/>
            <a:t>)</a:t>
          </a:r>
          <a:endParaRPr lang="en-US" sz="800" kern="1200"/>
        </a:p>
      </dsp:txBody>
      <dsp:txXfrm>
        <a:off x="1752125" y="1343413"/>
        <a:ext cx="921901" cy="921901"/>
      </dsp:txXfrm>
    </dsp:sp>
    <dsp:sp modelId="{EF64F464-F352-45CF-AB7B-83EC4ADEFBFB}">
      <dsp:nvSpPr>
        <dsp:cNvPr id="0" name=""/>
        <dsp:cNvSpPr/>
      </dsp:nvSpPr>
      <dsp:spPr>
        <a:xfrm rot="19440000">
          <a:off x="2823955" y="1014315"/>
          <a:ext cx="347423" cy="4400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shade val="90000"/>
                <a:hueOff val="-193090"/>
                <a:satOff val="2625"/>
                <a:lumOff val="11093"/>
                <a:alphaOff val="0"/>
                <a:shade val="51000"/>
                <a:satMod val="130000"/>
              </a:schemeClr>
            </a:gs>
            <a:gs pos="80000">
              <a:schemeClr val="accent6">
                <a:shade val="90000"/>
                <a:hueOff val="-193090"/>
                <a:satOff val="2625"/>
                <a:lumOff val="11093"/>
                <a:alphaOff val="0"/>
                <a:shade val="93000"/>
                <a:satMod val="130000"/>
              </a:schemeClr>
            </a:gs>
            <a:gs pos="100000">
              <a:schemeClr val="accent6">
                <a:shade val="90000"/>
                <a:hueOff val="-193090"/>
                <a:satOff val="2625"/>
                <a:lumOff val="110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33908" y="1132951"/>
        <a:ext cx="243196" cy="264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E15A2-C39D-45AC-912F-BD7DCC56A3CB}">
      <dsp:nvSpPr>
        <dsp:cNvPr id="0" name=""/>
        <dsp:cNvSpPr/>
      </dsp:nvSpPr>
      <dsp:spPr>
        <a:xfrm>
          <a:off x="776067" y="489553"/>
          <a:ext cx="6256309" cy="3011374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4BFF750-1005-48D0-8F63-C8410D541CE2}">
      <dsp:nvSpPr>
        <dsp:cNvPr id="0" name=""/>
        <dsp:cNvSpPr/>
      </dsp:nvSpPr>
      <dsp:spPr>
        <a:xfrm>
          <a:off x="432053" y="864085"/>
          <a:ext cx="3561406" cy="25714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500" kern="1200" smtClean="0"/>
            <a:t>1. Olakšana komunikacija NO sa investitorom (</a:t>
          </a:r>
          <a:r>
            <a:rPr lang="en-US" sz="1500" kern="1200" smtClean="0"/>
            <a:t>50%</a:t>
          </a:r>
          <a:r>
            <a:rPr lang="sr-Latn-RS" sz="1500" kern="1200" smtClean="0"/>
            <a:t> LS)</a:t>
          </a:r>
          <a:br>
            <a:rPr lang="sr-Latn-RS" sz="1500" kern="1200" smtClean="0"/>
          </a:br>
          <a:r>
            <a:rPr lang="sr-Latn-RS" sz="1500" kern="1200" smtClean="0"/>
            <a:t>2. </a:t>
          </a:r>
          <a:r>
            <a:rPr lang="sr-Latn-RS" sz="1500" b="1" kern="1200" smtClean="0"/>
            <a:t>Transparentniji sistem (</a:t>
          </a:r>
          <a:r>
            <a:rPr lang="en-US" sz="1500" b="1" kern="1200" smtClean="0"/>
            <a:t>50%</a:t>
          </a:r>
          <a:r>
            <a:rPr lang="sr-Latn-RS" sz="1500" b="1" kern="1200" smtClean="0"/>
            <a:t> LS)</a:t>
          </a:r>
          <a:r>
            <a:rPr lang="sr-Latn-RS" sz="1500" kern="1200" smtClean="0"/>
            <a:t/>
          </a:r>
          <a:br>
            <a:rPr lang="sr-Latn-RS" sz="1500" kern="1200" smtClean="0"/>
          </a:br>
          <a:r>
            <a:rPr lang="sr-Latn-RS" sz="1500" kern="1200" smtClean="0"/>
            <a:t>3. Brzina rešavanja zahteva (3</a:t>
          </a:r>
          <a:r>
            <a:rPr lang="en-US" sz="1500" kern="1200" smtClean="0"/>
            <a:t>7.5%</a:t>
          </a:r>
          <a:r>
            <a:rPr lang="sr-Latn-RS" sz="1500" kern="1200" smtClean="0"/>
            <a:t> LS)</a:t>
          </a:r>
          <a:br>
            <a:rPr lang="sr-Latn-RS" sz="1500" kern="1200" smtClean="0"/>
          </a:br>
          <a:r>
            <a:rPr lang="sr-Latn-RS" sz="1500" kern="1200" smtClean="0"/>
            <a:t>4. Efikasnije rešavanja zahteva (2</a:t>
          </a:r>
          <a:r>
            <a:rPr lang="en-US" sz="1500" kern="1200" smtClean="0"/>
            <a:t>5%</a:t>
          </a:r>
          <a:r>
            <a:rPr lang="sr-Latn-RS" sz="1500" kern="1200" smtClean="0"/>
            <a:t> LS)</a:t>
          </a:r>
          <a:br>
            <a:rPr lang="sr-Latn-RS" sz="1500" kern="1200" smtClean="0"/>
          </a:br>
          <a:endParaRPr lang="en-US" sz="1500" kern="1200"/>
        </a:p>
      </dsp:txBody>
      <dsp:txXfrm>
        <a:off x="432053" y="864085"/>
        <a:ext cx="3561406" cy="2571428"/>
      </dsp:txXfrm>
    </dsp:sp>
    <dsp:sp modelId="{E86238C1-587A-425A-94CE-8BCED5AA6309}">
      <dsp:nvSpPr>
        <dsp:cNvPr id="0" name=""/>
        <dsp:cNvSpPr/>
      </dsp:nvSpPr>
      <dsp:spPr>
        <a:xfrm>
          <a:off x="4032457" y="864098"/>
          <a:ext cx="3286785" cy="25761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kern="1200" smtClean="0"/>
            <a:t>1. Nedovojlna informatička pismenost podnosioca (2</a:t>
          </a:r>
          <a:r>
            <a:rPr lang="en-US" sz="1400" kern="1200" smtClean="0"/>
            <a:t>5%</a:t>
          </a:r>
          <a:r>
            <a:rPr lang="sr-Latn-RS" sz="1400" kern="1200" smtClean="0"/>
            <a:t> LS)</a:t>
          </a:r>
          <a:br>
            <a:rPr lang="sr-Latn-RS" sz="1400" kern="1200" smtClean="0"/>
          </a:br>
          <a:r>
            <a:rPr lang="sr-Latn-RS" sz="1400" kern="1200" smtClean="0"/>
            <a:t>2. Loša komunikacija investitora i punomoćnika (2</a:t>
          </a:r>
          <a:r>
            <a:rPr lang="en-US" sz="1400" kern="1200" smtClean="0"/>
            <a:t>5%</a:t>
          </a:r>
          <a:r>
            <a:rPr lang="sr-Latn-RS" sz="1400" kern="1200" smtClean="0"/>
            <a:t> LS)</a:t>
          </a:r>
          <a:br>
            <a:rPr lang="sr-Latn-RS" sz="1400" kern="1200" smtClean="0"/>
          </a:br>
          <a:r>
            <a:rPr lang="sr-Latn-RS" sz="1400" kern="1200" smtClean="0"/>
            <a:t>3. </a:t>
          </a:r>
          <a:r>
            <a:rPr lang="sr-Latn-RS" sz="1400" b="1" kern="1200" smtClean="0"/>
            <a:t>Skuplji postupak</a:t>
          </a:r>
          <a:r>
            <a:rPr lang="en-US" sz="1400" b="1" kern="1200" smtClean="0"/>
            <a:t> usled uvo</a:t>
          </a:r>
          <a:r>
            <a:rPr lang="sr-Latn-RS" sz="1400" b="1" kern="1200" smtClean="0"/>
            <a:t>đenja naknade za CEOP (2</a:t>
          </a:r>
          <a:r>
            <a:rPr lang="en-US" sz="1400" b="1" kern="1200" smtClean="0"/>
            <a:t>5%</a:t>
          </a:r>
          <a:r>
            <a:rPr lang="sr-Latn-RS" sz="1400" b="1" kern="1200" smtClean="0"/>
            <a:t> LS)</a:t>
          </a:r>
          <a:endParaRPr lang="en-US" sz="1400" b="1" kern="1200"/>
        </a:p>
      </dsp:txBody>
      <dsp:txXfrm>
        <a:off x="4032457" y="864098"/>
        <a:ext cx="3286785" cy="2576194"/>
      </dsp:txXfrm>
    </dsp:sp>
    <dsp:sp modelId="{EE4CC33C-D2B4-40CE-B039-101D9F81A5AB}">
      <dsp:nvSpPr>
        <dsp:cNvPr id="0" name=""/>
        <dsp:cNvSpPr/>
      </dsp:nvSpPr>
      <dsp:spPr>
        <a:xfrm>
          <a:off x="348941" y="142285"/>
          <a:ext cx="569478" cy="569478"/>
        </a:xfrm>
        <a:prstGeom prst="plus">
          <a:avLst>
            <a:gd name="adj" fmla="val 32810"/>
          </a:avLst>
        </a:prstGeom>
        <a:solidFill>
          <a:schemeClr val="accent6">
            <a:lumMod val="75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0D63B4-529B-4616-A48B-E272BBAF50F9}">
      <dsp:nvSpPr>
        <dsp:cNvPr id="0" name=""/>
        <dsp:cNvSpPr/>
      </dsp:nvSpPr>
      <dsp:spPr>
        <a:xfrm>
          <a:off x="6459629" y="338885"/>
          <a:ext cx="579413" cy="258948"/>
        </a:xfrm>
        <a:prstGeom prst="rect">
          <a:avLst/>
        </a:prstGeom>
        <a:solidFill>
          <a:schemeClr val="accent6">
            <a:lumMod val="7500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9F8B435-6FA6-4BA3-87BB-071B42D1F567}">
      <dsp:nvSpPr>
        <dsp:cNvPr id="0" name=""/>
        <dsp:cNvSpPr/>
      </dsp:nvSpPr>
      <dsp:spPr>
        <a:xfrm>
          <a:off x="3904222" y="847246"/>
          <a:ext cx="669" cy="2460513"/>
        </a:xfrm>
        <a:prstGeom prst="line">
          <a:avLst/>
        </a:prstGeom>
        <a:noFill/>
        <a:ln w="2540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46ACD-8C86-4A04-B377-92BD919932F7}">
      <dsp:nvSpPr>
        <dsp:cNvPr id="0" name=""/>
        <dsp:cNvSpPr/>
      </dsp:nvSpPr>
      <dsp:spPr>
        <a:xfrm>
          <a:off x="1126878" y="425503"/>
          <a:ext cx="7586089" cy="2792201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A58B7CF-3F63-4863-92A6-6F22CCF613FC}">
      <dsp:nvSpPr>
        <dsp:cNvPr id="0" name=""/>
        <dsp:cNvSpPr/>
      </dsp:nvSpPr>
      <dsp:spPr>
        <a:xfrm>
          <a:off x="3672408" y="1440161"/>
          <a:ext cx="272474" cy="272474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911708-E789-459E-AD2B-347CEE888C95}">
      <dsp:nvSpPr>
        <dsp:cNvPr id="0" name=""/>
        <dsp:cNvSpPr/>
      </dsp:nvSpPr>
      <dsp:spPr>
        <a:xfrm>
          <a:off x="1840715" y="2664295"/>
          <a:ext cx="908879" cy="552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555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smtClean="0"/>
            <a:t>Komunikacija sa IJO 25%</a:t>
          </a:r>
          <a:endParaRPr lang="en-US" sz="1000" kern="1200"/>
        </a:p>
      </dsp:txBody>
      <dsp:txXfrm>
        <a:off x="1840715" y="2664295"/>
        <a:ext cx="908879" cy="552145"/>
      </dsp:txXfrm>
    </dsp:sp>
    <dsp:sp modelId="{5034336C-0BBE-47FE-AD30-F01F23AA4FF1}">
      <dsp:nvSpPr>
        <dsp:cNvPr id="0" name=""/>
        <dsp:cNvSpPr/>
      </dsp:nvSpPr>
      <dsp:spPr>
        <a:xfrm>
          <a:off x="4901145" y="936104"/>
          <a:ext cx="490984" cy="470311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C0FE4F-112B-4F60-AB32-577556E592A5}">
      <dsp:nvSpPr>
        <dsp:cNvPr id="0" name=""/>
        <dsp:cNvSpPr/>
      </dsp:nvSpPr>
      <dsp:spPr>
        <a:xfrm>
          <a:off x="2736303" y="2160233"/>
          <a:ext cx="1296571" cy="736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347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smtClean="0"/>
            <a:t>Preglednost priložene dokumentacije 25%</a:t>
          </a:r>
          <a:endParaRPr lang="en-US" sz="1000" kern="1200"/>
        </a:p>
      </dsp:txBody>
      <dsp:txXfrm>
        <a:off x="2736303" y="2160233"/>
        <a:ext cx="1296571" cy="736113"/>
      </dsp:txXfrm>
    </dsp:sp>
    <dsp:sp modelId="{152DD137-06B5-4D02-A3C1-12D60B2685ED}">
      <dsp:nvSpPr>
        <dsp:cNvPr id="0" name=""/>
        <dsp:cNvSpPr/>
      </dsp:nvSpPr>
      <dsp:spPr>
        <a:xfrm>
          <a:off x="1656183" y="2376263"/>
          <a:ext cx="246301" cy="297780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89150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50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50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E51D481-3FA3-4B72-AC9A-50798A870B83}">
      <dsp:nvSpPr>
        <dsp:cNvPr id="0" name=""/>
        <dsp:cNvSpPr/>
      </dsp:nvSpPr>
      <dsp:spPr>
        <a:xfrm>
          <a:off x="3812453" y="1665636"/>
          <a:ext cx="1339035" cy="748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463" tIns="0" rIns="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000" kern="1200" smtClean="0"/>
            <a:t>Laka komunikacija sa NO 25%</a:t>
          </a:r>
          <a:endParaRPr lang="en-US" sz="1000" kern="1200"/>
        </a:p>
      </dsp:txBody>
      <dsp:txXfrm>
        <a:off x="3812453" y="1665636"/>
        <a:ext cx="1339035" cy="748078"/>
      </dsp:txXfrm>
    </dsp:sp>
    <dsp:sp modelId="{8BD50D1C-F74B-462E-9CAA-F2EF409E3377}">
      <dsp:nvSpPr>
        <dsp:cNvPr id="0" name=""/>
        <dsp:cNvSpPr/>
      </dsp:nvSpPr>
      <dsp:spPr>
        <a:xfrm>
          <a:off x="2520280" y="1872206"/>
          <a:ext cx="289925" cy="289925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289150"/>
                <a:satOff val="-6048"/>
                <a:lumOff val="3365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289150"/>
                <a:satOff val="-6048"/>
                <a:lumOff val="3365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289150"/>
                <a:satOff val="-6048"/>
                <a:lumOff val="336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71E53C-3AEE-4638-B1F6-8A4F207C63A5}">
      <dsp:nvSpPr>
        <dsp:cNvPr id="0" name=""/>
        <dsp:cNvSpPr/>
      </dsp:nvSpPr>
      <dsp:spPr>
        <a:xfrm>
          <a:off x="5184570" y="1368161"/>
          <a:ext cx="1655783" cy="582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93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200" b="1" kern="1200" smtClean="0"/>
            <a:t>Transparentnost 50%</a:t>
          </a:r>
          <a:endParaRPr lang="en-US" sz="1200" b="1" kern="1200"/>
        </a:p>
      </dsp:txBody>
      <dsp:txXfrm>
        <a:off x="5184570" y="1368161"/>
        <a:ext cx="1655783" cy="582133"/>
      </dsp:txXfrm>
    </dsp:sp>
    <dsp:sp modelId="{085754B2-BB15-4037-9CC4-874A4CE862EB}">
      <dsp:nvSpPr>
        <dsp:cNvPr id="0" name=""/>
        <dsp:cNvSpPr/>
      </dsp:nvSpPr>
      <dsp:spPr>
        <a:xfrm>
          <a:off x="6548762" y="632285"/>
          <a:ext cx="548102" cy="548102"/>
        </a:xfrm>
        <a:prstGeom prst="ellipse">
          <a:avLst/>
        </a:prstGeom>
        <a:gradFill rotWithShape="0">
          <a:gsLst>
            <a:gs pos="0">
              <a:schemeClr val="accent1">
                <a:shade val="50000"/>
                <a:hueOff val="144575"/>
                <a:satOff val="-3024"/>
                <a:lumOff val="16825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144575"/>
                <a:satOff val="-3024"/>
                <a:lumOff val="16825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144575"/>
                <a:satOff val="-3024"/>
                <a:lumOff val="168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DCE0EC-313C-454C-B839-1520F8362D20}">
      <dsp:nvSpPr>
        <dsp:cNvPr id="0" name=""/>
        <dsp:cNvSpPr/>
      </dsp:nvSpPr>
      <dsp:spPr>
        <a:xfrm>
          <a:off x="6884486" y="1080127"/>
          <a:ext cx="1681246" cy="592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428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200" b="1" kern="1200" smtClean="0"/>
            <a:t>Brzina rešavanja zahteva 75%</a:t>
          </a:r>
          <a:endParaRPr lang="en-US" sz="1200" b="1" kern="1200"/>
        </a:p>
      </dsp:txBody>
      <dsp:txXfrm>
        <a:off x="6884486" y="1080127"/>
        <a:ext cx="1681246" cy="5924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14E7A-930D-453D-B755-D47053149E9B}">
      <dsp:nvSpPr>
        <dsp:cNvPr id="0" name=""/>
        <dsp:cNvSpPr/>
      </dsp:nvSpPr>
      <dsp:spPr>
        <a:xfrm rot="10800000">
          <a:off x="432053" y="864101"/>
          <a:ext cx="397518" cy="66694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8EC92-D24A-44D3-9590-8092731201A9}">
      <dsp:nvSpPr>
        <dsp:cNvPr id="0" name=""/>
        <dsp:cNvSpPr/>
      </dsp:nvSpPr>
      <dsp:spPr>
        <a:xfrm>
          <a:off x="1052685" y="420072"/>
          <a:ext cx="2545639" cy="1676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0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200" kern="1200" smtClean="0"/>
            <a:t>* </a:t>
          </a:r>
          <a:r>
            <a:rPr lang="sr-Latn-RS" sz="1300" b="1" kern="1200" smtClean="0"/>
            <a:t>Povećanje troškova</a:t>
          </a:r>
          <a:r>
            <a:rPr lang="sr-Latn-RS" sz="1200" kern="1200" smtClean="0"/>
            <a:t/>
          </a:r>
          <a:br>
            <a:rPr lang="sr-Latn-RS" sz="1200" kern="1200" smtClean="0"/>
          </a:br>
          <a:r>
            <a:rPr lang="sr-Latn-RS" sz="1200" kern="1200" smtClean="0"/>
            <a:t/>
          </a:r>
          <a:br>
            <a:rPr lang="sr-Latn-RS" sz="1200" kern="1200" smtClean="0"/>
          </a:br>
          <a:r>
            <a:rPr lang="sr-Latn-RS" sz="1200" kern="1200" smtClean="0"/>
            <a:t>* Nemogućnost ispravke greške u zahtevu bez usaglašavanja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200" kern="1200" smtClean="0"/>
            <a:t>* Uvesti komunikaciju podnosioca zahteva sa IJO </a:t>
          </a:r>
          <a:endParaRPr lang="en-US" sz="1200" kern="1200"/>
        </a:p>
      </dsp:txBody>
      <dsp:txXfrm>
        <a:off x="1052685" y="420072"/>
        <a:ext cx="2545639" cy="16769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EB3B2-1F77-40D5-B6D4-ACBF7E95D02B}">
      <dsp:nvSpPr>
        <dsp:cNvPr id="0" name=""/>
        <dsp:cNvSpPr/>
      </dsp:nvSpPr>
      <dsp:spPr>
        <a:xfrm rot="21346280">
          <a:off x="11443" y="1371591"/>
          <a:ext cx="2060636" cy="386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Veb sajt</a:t>
          </a:r>
          <a:endParaRPr lang="en-US" sz="1300" b="1" kern="1200"/>
        </a:p>
      </dsp:txBody>
      <dsp:txXfrm>
        <a:off x="22760" y="1382908"/>
        <a:ext cx="2038002" cy="363755"/>
      </dsp:txXfrm>
    </dsp:sp>
    <dsp:sp modelId="{3F1352A9-597D-45F3-8273-6FCDF97BD3D6}">
      <dsp:nvSpPr>
        <dsp:cNvPr id="0" name=""/>
        <dsp:cNvSpPr/>
      </dsp:nvSpPr>
      <dsp:spPr>
        <a:xfrm rot="463743">
          <a:off x="3648041" y="720368"/>
          <a:ext cx="2168714" cy="336096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smtClean="0"/>
            <a:t>Na oglasnoj tab</a:t>
          </a:r>
          <a:r>
            <a:rPr lang="sr-Latn-RS" sz="1100" b="1" kern="1200" smtClean="0"/>
            <a:t>li</a:t>
          </a:r>
          <a:endParaRPr lang="en-US" sz="1100" b="1" kern="1200"/>
        </a:p>
      </dsp:txBody>
      <dsp:txXfrm>
        <a:off x="3657885" y="730212"/>
        <a:ext cx="2149026" cy="316408"/>
      </dsp:txXfrm>
    </dsp:sp>
    <dsp:sp modelId="{9C77A965-09F8-4F39-A08A-089C657FD1C0}">
      <dsp:nvSpPr>
        <dsp:cNvPr id="0" name=""/>
        <dsp:cNvSpPr/>
      </dsp:nvSpPr>
      <dsp:spPr>
        <a:xfrm>
          <a:off x="2597871" y="3134957"/>
          <a:ext cx="553227" cy="553227"/>
        </a:xfrm>
        <a:prstGeom prst="triangle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BB89B5-2FE1-452B-9A50-1B63A8C18450}">
      <dsp:nvSpPr>
        <dsp:cNvPr id="0" name=""/>
        <dsp:cNvSpPr/>
      </dsp:nvSpPr>
      <dsp:spPr>
        <a:xfrm rot="240000">
          <a:off x="1214295" y="2897892"/>
          <a:ext cx="3320380" cy="232183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5CCB8E0-F039-467A-8F13-495AA0611EBC}">
      <dsp:nvSpPr>
        <dsp:cNvPr id="0" name=""/>
        <dsp:cNvSpPr/>
      </dsp:nvSpPr>
      <dsp:spPr>
        <a:xfrm rot="240000">
          <a:off x="3516332" y="2477839"/>
          <a:ext cx="1790773" cy="42196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Telefon</a:t>
          </a:r>
          <a:endParaRPr lang="en-US" sz="1300" b="1" kern="1200"/>
        </a:p>
      </dsp:txBody>
      <dsp:txXfrm>
        <a:off x="3536930" y="2498437"/>
        <a:ext cx="1749577" cy="380765"/>
      </dsp:txXfrm>
    </dsp:sp>
    <dsp:sp modelId="{9F2EAF74-7156-4FB8-ACB6-8BF6C14A5A19}">
      <dsp:nvSpPr>
        <dsp:cNvPr id="0" name=""/>
        <dsp:cNvSpPr/>
      </dsp:nvSpPr>
      <dsp:spPr>
        <a:xfrm rot="240000">
          <a:off x="2961384" y="2012831"/>
          <a:ext cx="1891586" cy="414911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Mejl</a:t>
          </a:r>
          <a:endParaRPr lang="en-US" sz="1300" b="1" kern="1200"/>
        </a:p>
      </dsp:txBody>
      <dsp:txXfrm>
        <a:off x="2981638" y="2033085"/>
        <a:ext cx="1851078" cy="374403"/>
      </dsp:txXfrm>
    </dsp:sp>
    <dsp:sp modelId="{031F17EC-FAE5-4C50-AD82-76BFA1534A81}">
      <dsp:nvSpPr>
        <dsp:cNvPr id="0" name=""/>
        <dsp:cNvSpPr/>
      </dsp:nvSpPr>
      <dsp:spPr>
        <a:xfrm rot="240000">
          <a:off x="3695169" y="1584190"/>
          <a:ext cx="1822912" cy="4197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Veb sajt</a:t>
          </a:r>
          <a:endParaRPr lang="en-US" sz="1300" b="1" kern="1200"/>
        </a:p>
      </dsp:txBody>
      <dsp:txXfrm>
        <a:off x="3715658" y="1604679"/>
        <a:ext cx="1781934" cy="378735"/>
      </dsp:txXfrm>
    </dsp:sp>
    <dsp:sp modelId="{78E9D8AA-71ED-4118-9527-79673AC13CC3}">
      <dsp:nvSpPr>
        <dsp:cNvPr id="0" name=""/>
        <dsp:cNvSpPr/>
      </dsp:nvSpPr>
      <dsp:spPr>
        <a:xfrm rot="240000">
          <a:off x="3034775" y="1039176"/>
          <a:ext cx="1892331" cy="41485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100" b="1" kern="1200" smtClean="0"/>
            <a:t>Brošure</a:t>
          </a:r>
          <a:r>
            <a:rPr lang="sr-Latn-RS" sz="1300" b="1" kern="1200" smtClean="0"/>
            <a:t> </a:t>
          </a:r>
          <a:endParaRPr lang="en-US" sz="1300" b="1" kern="1200"/>
        </a:p>
      </dsp:txBody>
      <dsp:txXfrm>
        <a:off x="3055027" y="1059428"/>
        <a:ext cx="1851827" cy="374355"/>
      </dsp:txXfrm>
    </dsp:sp>
    <dsp:sp modelId="{49387C3A-4DC5-4D2B-8219-9668D7556F2E}">
      <dsp:nvSpPr>
        <dsp:cNvPr id="0" name=""/>
        <dsp:cNvSpPr/>
      </dsp:nvSpPr>
      <dsp:spPr>
        <a:xfrm rot="240000">
          <a:off x="472623" y="2312937"/>
          <a:ext cx="2192682" cy="39385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Telefon</a:t>
          </a:r>
          <a:endParaRPr lang="en-US" sz="1300" b="1" kern="1200"/>
        </a:p>
      </dsp:txBody>
      <dsp:txXfrm>
        <a:off x="491850" y="2332164"/>
        <a:ext cx="2154228" cy="355403"/>
      </dsp:txXfrm>
    </dsp:sp>
    <dsp:sp modelId="{DCA60EA2-D0E9-4A2D-8AB0-DB86E619C4C9}">
      <dsp:nvSpPr>
        <dsp:cNvPr id="0" name=""/>
        <dsp:cNvSpPr/>
      </dsp:nvSpPr>
      <dsp:spPr>
        <a:xfrm rot="240000">
          <a:off x="472518" y="1866522"/>
          <a:ext cx="2220455" cy="39191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Mejl</a:t>
          </a:r>
          <a:endParaRPr lang="en-US" sz="1300" b="1" kern="1200"/>
        </a:p>
      </dsp:txBody>
      <dsp:txXfrm>
        <a:off x="491650" y="1885654"/>
        <a:ext cx="2182191" cy="353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m.andjelkovic@naled.rs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6722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6425" y="4126309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sr-Latn-RS" altLang="ko-KR" sz="1200" b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Rezultati anketa nadležnih organa</a:t>
            </a:r>
            <a:r>
              <a:rPr kumimoji="0" lang="en-US" altLang="ko-KR" sz="1200" b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 podnosioca zahteva</a:t>
            </a:r>
            <a:r>
              <a:rPr kumimoji="0" lang="sr-Latn-RS" altLang="ko-KR" sz="1200" b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altLang="ko-KR" sz="1200" b="1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18148" y="2211710"/>
            <a:ext cx="52565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r-Latn-RS" altLang="ko-KR" sz="3200" b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Monitoring efekata uvođenja sistema objedinjene procedure</a:t>
            </a:r>
            <a:endParaRPr lang="en-US" altLang="ko-KR" sz="3200" b="1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26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671" y="78225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2548" y="694004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mtClean="0">
                <a:solidFill>
                  <a:schemeClr val="accent6">
                    <a:lumMod val="75000"/>
                  </a:schemeClr>
                </a:solidFill>
              </a:rPr>
              <a:t>83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% </a:t>
            </a:r>
            <a:r>
              <a:rPr lang="sr-Latn-RS" smtClean="0">
                <a:solidFill>
                  <a:schemeClr val="accent6">
                    <a:lumMod val="75000"/>
                  </a:schemeClr>
                </a:solidFill>
              </a:rPr>
              <a:t>anketiranih podnosioca zahteva smatra da su </a:t>
            </a:r>
            <a:endParaRPr lang="sr-Latn-RS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r-Latn-RS" b="1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fekti u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vođenj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vi-VN" b="1">
                <a:solidFill>
                  <a:schemeClr val="accent6">
                    <a:lumMod val="75000"/>
                  </a:schemeClr>
                </a:solidFill>
              </a:rPr>
              <a:t>objedinjene procedure 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pozitivni </a:t>
            </a:r>
            <a:r>
              <a:rPr lang="sr-Latn-RS" b="1" u="sng" smtClean="0">
                <a:solidFill>
                  <a:schemeClr val="accent6">
                    <a:lumMod val="75000"/>
                  </a:schemeClr>
                </a:solidFill>
              </a:rPr>
              <a:t>za investitore</a:t>
            </a:r>
            <a:endParaRPr lang="en-US" u="sng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882718346"/>
              </p:ext>
            </p:extLst>
          </p:nvPr>
        </p:nvGraphicFramePr>
        <p:xfrm>
          <a:off x="3843455" y="2139702"/>
          <a:ext cx="4355976" cy="3426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ontent Placeholder 4"/>
          <p:cNvSpPr>
            <a:spLocks noGrp="1"/>
          </p:cNvSpPr>
          <p:nvPr>
            <p:ph idx="10"/>
          </p:nvPr>
        </p:nvSpPr>
        <p:spPr>
          <a:xfrm>
            <a:off x="19948" y="1635646"/>
            <a:ext cx="5544616" cy="86409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300" b="1" err="1" smtClean="0"/>
              <a:t>Efekti</a:t>
            </a:r>
            <a:r>
              <a:rPr lang="en-US" sz="1300" b="1" smtClean="0"/>
              <a:t> </a:t>
            </a:r>
            <a:r>
              <a:rPr lang="en-US" sz="1300" b="1" err="1" smtClean="0"/>
              <a:t>objedinjene</a:t>
            </a:r>
            <a:r>
              <a:rPr lang="en-US" sz="1300" b="1" smtClean="0"/>
              <a:t> procedure </a:t>
            </a:r>
            <a:r>
              <a:rPr lang="en-US" sz="1300" b="1" err="1" smtClean="0"/>
              <a:t>su</a:t>
            </a:r>
            <a:r>
              <a:rPr lang="en-US" sz="1300" b="1" smtClean="0"/>
              <a:t> </a:t>
            </a:r>
            <a:r>
              <a:rPr lang="en-US" sz="1300" b="1" err="1" smtClean="0"/>
              <a:t>izuzetno</a:t>
            </a:r>
            <a:r>
              <a:rPr lang="en-US" sz="1300" b="1" smtClean="0"/>
              <a:t> </a:t>
            </a:r>
            <a:r>
              <a:rPr lang="en-US" sz="1300" b="1" err="1" smtClean="0"/>
              <a:t>pozitivni</a:t>
            </a:r>
            <a:r>
              <a:rPr lang="en-US" sz="1300" b="1" smtClean="0"/>
              <a:t> (</a:t>
            </a:r>
            <a:r>
              <a:rPr lang="sr-Latn-RS" sz="1300" b="1" smtClean="0"/>
              <a:t>50</a:t>
            </a:r>
            <a:r>
              <a:rPr lang="en-US" sz="1300" b="1" smtClean="0"/>
              <a:t>%)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300" b="1" smtClean="0"/>
              <a:t>Efekti </a:t>
            </a:r>
            <a:r>
              <a:rPr lang="en-US" sz="1300" b="1" err="1" smtClean="0"/>
              <a:t>objedinjene</a:t>
            </a:r>
            <a:r>
              <a:rPr lang="en-US" sz="1300" b="1" smtClean="0"/>
              <a:t> procedure </a:t>
            </a:r>
            <a:r>
              <a:rPr lang="en-US" sz="1300" b="1" err="1" smtClean="0"/>
              <a:t>su</a:t>
            </a:r>
            <a:r>
              <a:rPr lang="en-US" sz="1300" b="1" smtClean="0"/>
              <a:t> pozitivni (</a:t>
            </a:r>
            <a:r>
              <a:rPr lang="sr-Latn-RS" sz="1300" b="1" smtClean="0"/>
              <a:t>33</a:t>
            </a:r>
            <a:r>
              <a:rPr lang="en-US" sz="1300" b="1" smtClean="0"/>
              <a:t>%)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sz="1300" b="1" smtClean="0">
                <a:latin typeface="Arial" pitchFamily="34" charset="0"/>
                <a:cs typeface="Arial" pitchFamily="34" charset="0"/>
              </a:rPr>
              <a:t>Efekti objedinjene procedure su negativni (</a:t>
            </a:r>
            <a:r>
              <a:rPr lang="sr-Latn-RS" altLang="ko-KR" sz="1300" b="1" smtClean="0">
                <a:latin typeface="Arial" pitchFamily="34" charset="0"/>
                <a:cs typeface="Arial" pitchFamily="34" charset="0"/>
              </a:rPr>
              <a:t>17</a:t>
            </a:r>
            <a:r>
              <a:rPr lang="en-US" altLang="ko-KR" sz="1300" b="1" smtClean="0">
                <a:latin typeface="Arial" pitchFamily="34" charset="0"/>
                <a:cs typeface="Arial" pitchFamily="34" charset="0"/>
              </a:rPr>
              <a:t>%)</a:t>
            </a:r>
            <a:endParaRPr lang="sr-Latn-RS" altLang="ko-KR" sz="1300" b="1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RS" altLang="ko-KR" sz="1300" smtClean="0">
                <a:latin typeface="Arial" pitchFamily="34" charset="0"/>
                <a:cs typeface="Arial" pitchFamily="34" charset="0"/>
              </a:rPr>
              <a:t>Efekti objedinjene procedure su izuze</a:t>
            </a:r>
            <a:r>
              <a:rPr lang="en-US" altLang="ko-KR" sz="1300" smtClean="0">
                <a:latin typeface="Arial" pitchFamily="34" charset="0"/>
                <a:cs typeface="Arial" pitchFamily="34" charset="0"/>
              </a:rPr>
              <a:t>t</a:t>
            </a:r>
            <a:r>
              <a:rPr lang="sr-Latn-RS" altLang="ko-KR" sz="1300" smtClean="0">
                <a:latin typeface="Arial" pitchFamily="34" charset="0"/>
                <a:cs typeface="Arial" pitchFamily="34" charset="0"/>
              </a:rPr>
              <a:t>vno negativni (0%)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RS" altLang="ko-KR" sz="1300" smtClean="0">
                <a:latin typeface="Arial" pitchFamily="34" charset="0"/>
                <a:cs typeface="Arial" pitchFamily="34" charset="0"/>
              </a:rPr>
              <a:t>Uvođenje OP nema efekata (0%)</a:t>
            </a:r>
            <a:endParaRPr lang="ko-KR" altLang="en-US" sz="13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6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72385" y="627534"/>
            <a:ext cx="7297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/>
              <a:t>Raz</a:t>
            </a:r>
            <a:r>
              <a:rPr lang="sr-Latn-RS" b="1"/>
              <a:t>lozi pozitivnih </a:t>
            </a:r>
            <a:r>
              <a:rPr lang="sr-Latn-RS" b="1" smtClean="0"/>
              <a:t>efekata </a:t>
            </a:r>
            <a:r>
              <a:rPr lang="sr-Latn-RS" b="1"/>
              <a:t>objedinjene procedure </a:t>
            </a:r>
            <a:r>
              <a:rPr lang="sr-Latn-RS" b="1" smtClean="0"/>
              <a:t/>
            </a:r>
            <a:br>
              <a:rPr lang="sr-Latn-RS" b="1" smtClean="0"/>
            </a:br>
            <a:r>
              <a:rPr lang="sr-Latn-RS" b="1" smtClean="0"/>
              <a:t>na podnosioce zahteva</a:t>
            </a:r>
            <a:endParaRPr lang="en-US" b="1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844735680"/>
              </p:ext>
            </p:extLst>
          </p:nvPr>
        </p:nvGraphicFramePr>
        <p:xfrm>
          <a:off x="-180528" y="915566"/>
          <a:ext cx="8712968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73406582"/>
              </p:ext>
            </p:extLst>
          </p:nvPr>
        </p:nvGraphicFramePr>
        <p:xfrm>
          <a:off x="4572000" y="2787974"/>
          <a:ext cx="4058628" cy="2355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8985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1146" y="771550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mtClean="0">
                <a:solidFill>
                  <a:schemeClr val="accent6">
                    <a:lumMod val="75000"/>
                  </a:schemeClr>
                </a:solidFill>
              </a:rPr>
              <a:t>U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90% </a:t>
            </a:r>
            <a:r>
              <a:rPr lang="sr-Latn-RS" smtClean="0">
                <a:solidFill>
                  <a:schemeClr val="accent6">
                    <a:lumMod val="75000"/>
                  </a:schemeClr>
                </a:solidFill>
              </a:rPr>
              <a:t>anketiranih lokalnih samouprava </a:t>
            </a:r>
            <a:endParaRPr lang="sr-Latn-RS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podaci o visinama taksi i naknada u objedinjenoj proceduri su javno objavljeni</a:t>
            </a:r>
            <a:endParaRPr lang="en-US" u="sng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71717827"/>
              </p:ext>
            </p:extLst>
          </p:nvPr>
        </p:nvGraphicFramePr>
        <p:xfrm>
          <a:off x="1547664" y="1131589"/>
          <a:ext cx="5784304" cy="3688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71600" y="1779662"/>
            <a:ext cx="423449" cy="27363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wrap="square" rtlCol="0">
            <a:spAutoFit/>
          </a:bodyPr>
          <a:lstStyle/>
          <a:p>
            <a:r>
              <a:rPr lang="sr-Latn-RS" sz="1200" b="1" smtClean="0"/>
              <a:t>Investitori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12360" y="1918366"/>
            <a:ext cx="343812" cy="27363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wrap="square" rtlCol="0">
            <a:spAutoFit/>
          </a:bodyPr>
          <a:lstStyle/>
          <a:p>
            <a:r>
              <a:rPr lang="sr-Latn-RS" sz="800" b="1" smtClean="0"/>
              <a:t>Nadležni organi</a:t>
            </a:r>
          </a:p>
        </p:txBody>
      </p:sp>
      <p:pic>
        <p:nvPicPr>
          <p:cNvPr id="9" name="Picture 8" descr="C:\Users\Expose 6\Desktop\NALED 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7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62948" y="1149588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mtClean="0"/>
              <a:t>Visina taksi i naknada prikupljena je za objekat koji ima sledeće karakteristike: </a:t>
            </a:r>
          </a:p>
          <a:p>
            <a:pPr algn="just"/>
            <a:endParaRPr lang="sr-Latn-RS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r-Latn-RS" smtClean="0"/>
              <a:t>Poslovni </a:t>
            </a:r>
            <a:r>
              <a:rPr lang="sr-Latn-RS"/>
              <a:t>objekat u </a:t>
            </a:r>
            <a:r>
              <a:rPr lang="sr-Latn-RS" b="1"/>
              <a:t>najatraktivnijoj zoni lokalne </a:t>
            </a:r>
            <a:r>
              <a:rPr lang="sr-Latn-RS" b="1" smtClean="0"/>
              <a:t>samouprave</a:t>
            </a:r>
            <a:br>
              <a:rPr lang="sr-Latn-RS" b="1" smtClean="0"/>
            </a:br>
            <a:endParaRPr lang="sr-Latn-RS" b="1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r-Latn-RS" smtClean="0"/>
              <a:t>Površina </a:t>
            </a:r>
            <a:r>
              <a:rPr lang="sr-Latn-RS" b="1" smtClean="0"/>
              <a:t>1000m2</a:t>
            </a:r>
            <a:r>
              <a:rPr lang="sr-Latn-RS" b="1"/>
              <a:t>, </a:t>
            </a:r>
            <a:r>
              <a:rPr lang="sr-Latn-RS" b="1" smtClean="0"/>
              <a:t>P+3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sr-Latn-RS" b="1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sr-Latn-RS" smtClean="0"/>
              <a:t>Parcela </a:t>
            </a:r>
            <a:r>
              <a:rPr lang="sr-Latn-RS"/>
              <a:t>gde će se graditi ima prisupni put i </a:t>
            </a:r>
            <a:r>
              <a:rPr lang="sr-Latn-RS" b="1"/>
              <a:t>svu potrebnu </a:t>
            </a:r>
            <a:r>
              <a:rPr lang="sr-Latn-RS" b="1" smtClean="0"/>
              <a:t/>
            </a:r>
            <a:br>
              <a:rPr lang="sr-Latn-RS" b="1" smtClean="0"/>
            </a:br>
            <a:r>
              <a:rPr lang="sr-Latn-RS" b="1" smtClean="0"/>
              <a:t>infrastrukturu</a:t>
            </a:r>
            <a:r>
              <a:rPr lang="sr-Latn-RS"/>
              <a:t>, upisana je u katastar nepokretnosti i na njoj nije bilo prethodnih građevinskih radova.</a:t>
            </a:r>
            <a:endParaRPr lang="en-US"/>
          </a:p>
        </p:txBody>
      </p:sp>
      <p:pic>
        <p:nvPicPr>
          <p:cNvPr id="3" name="Picture 2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3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944" y="123478"/>
            <a:ext cx="2232248" cy="460648"/>
          </a:xfrm>
        </p:spPr>
        <p:txBody>
          <a:bodyPr/>
          <a:lstStyle/>
          <a:p>
            <a:r>
              <a:rPr lang="sr-Latn-RS" b="1" smtClean="0"/>
              <a:t>Lokacijski uslovi</a:t>
            </a:r>
            <a:endParaRPr lang="en-US" b="1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256382" y="704561"/>
            <a:ext cx="6912768" cy="720079"/>
          </a:xfrm>
        </p:spPr>
        <p:txBody>
          <a:bodyPr/>
          <a:lstStyle/>
          <a:p>
            <a:r>
              <a:rPr lang="sr-Latn-RS" altLang="ko-KR" sz="1200" u="sng" smtClean="0">
                <a:latin typeface="Arial" pitchFamily="34" charset="0"/>
                <a:cs typeface="Arial" pitchFamily="34" charset="0"/>
              </a:rPr>
              <a:t>Napomena</a:t>
            </a:r>
            <a:r>
              <a:rPr lang="sr-Latn-RS" altLang="ko-KR" sz="120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RS" altLang="ko-KR" sz="1200" smtClean="0">
                <a:latin typeface="Arial" pitchFamily="34" charset="0"/>
                <a:cs typeface="Arial" pitchFamily="34" charset="0"/>
              </a:rPr>
              <a:t>Obrađeno je </a:t>
            </a:r>
            <a:r>
              <a:rPr lang="en-US" altLang="ko-KR" sz="1200" smtClean="0">
                <a:latin typeface="Arial" pitchFamily="34" charset="0"/>
                <a:cs typeface="Arial" pitchFamily="34" charset="0"/>
              </a:rPr>
              <a:t>60</a:t>
            </a:r>
            <a:r>
              <a:rPr lang="sr-Latn-RS" altLang="ko-KR" sz="1200" smtClean="0">
                <a:latin typeface="Arial" pitchFamily="34" charset="0"/>
                <a:cs typeface="Arial" pitchFamily="34" charset="0"/>
              </a:rPr>
              <a:t> upitnika</a:t>
            </a:r>
          </a:p>
          <a:p>
            <a:endParaRPr lang="sr-Latn-RS" altLang="ko-KR" smtClean="0">
              <a:latin typeface="Arial" pitchFamily="34" charset="0"/>
              <a:cs typeface="Arial" pitchFamily="34" charset="0"/>
            </a:endParaRPr>
          </a:p>
          <a:p>
            <a:endParaRPr lang="sr-Latn-RS" altLang="ko-KR">
              <a:latin typeface="Arial" pitchFamily="34" charset="0"/>
              <a:cs typeface="Arial" pitchFamily="34" charset="0"/>
            </a:endParaRPr>
          </a:p>
          <a:p>
            <a:endParaRPr lang="sr-Latn-RS" altLang="ko-KR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61021"/>
              </p:ext>
            </p:extLst>
          </p:nvPr>
        </p:nvGraphicFramePr>
        <p:xfrm>
          <a:off x="2411760" y="1419622"/>
          <a:ext cx="5211136" cy="344077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42784"/>
                <a:gridCol w="803909"/>
                <a:gridCol w="894190"/>
                <a:gridCol w="1470253"/>
              </a:tblGrid>
              <a:tr h="550080">
                <a:tc gridSpan="2">
                  <a:txBody>
                    <a:bodyPr/>
                    <a:lstStyle/>
                    <a:p>
                      <a:r>
                        <a:rPr lang="sr-Latn-RS" sz="1200" smtClean="0"/>
                        <a:t>Takse/naknade za</a:t>
                      </a:r>
                      <a:r>
                        <a:rPr lang="sr-Latn-RS" sz="1200" baseline="0" smtClean="0"/>
                        <a:t> LU</a:t>
                      </a:r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800" smtClean="0"/>
                        <a:t>Broj LS</a:t>
                      </a:r>
                      <a:r>
                        <a:rPr lang="sr-Latn-RS" sz="800" baseline="0" smtClean="0"/>
                        <a:t> koje naplaćuju taksu/naknadu</a:t>
                      </a:r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RS" sz="800" smtClean="0"/>
                        <a:t/>
                      </a:r>
                      <a:br>
                        <a:rPr lang="sr-Latn-RS" sz="800" smtClean="0"/>
                      </a:br>
                      <a:r>
                        <a:rPr lang="sr-Latn-RS" sz="800" smtClean="0"/>
                        <a:t> Iznosi taksi/naknada RSD</a:t>
                      </a:r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528">
                <a:tc rowSpan="4">
                  <a:txBody>
                    <a:bodyPr/>
                    <a:lstStyle/>
                    <a:p>
                      <a:pPr algn="l"/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Takse za podnošenje</a:t>
                      </a:r>
                      <a:br>
                        <a:rPr lang="sr-Latn-RS" sz="1500" smtClean="0"/>
                      </a:br>
                      <a:r>
                        <a:rPr lang="sr-Latn-RS" sz="1500" baseline="0" smtClean="0"/>
                        <a:t>zahteva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RAT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45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310-1.100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LAT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34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5</a:t>
                      </a:r>
                      <a:r>
                        <a:rPr lang="sr-Latn-RS" sz="1500" smtClean="0"/>
                        <a:t>0-</a:t>
                      </a:r>
                      <a:r>
                        <a:rPr lang="en-US" sz="1500" smtClean="0"/>
                        <a:t>60</a:t>
                      </a:r>
                      <a:r>
                        <a:rPr lang="sr-Latn-RS" sz="1500" smtClean="0"/>
                        <a:t>.</a:t>
                      </a:r>
                      <a:r>
                        <a:rPr lang="en-US" sz="1500" smtClean="0"/>
                        <a:t>0</a:t>
                      </a:r>
                      <a:r>
                        <a:rPr lang="sr-Latn-RS" sz="1500" smtClean="0"/>
                        <a:t>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100" smtClean="0"/>
                        <a:t>RAT i LAT</a:t>
                      </a:r>
                      <a:endParaRPr 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22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25">
                <a:tc vMerge="1">
                  <a:txBody>
                    <a:bodyPr/>
                    <a:lstStyle/>
                    <a:p>
                      <a:pPr algn="l"/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smtClean="0"/>
                        <a:t>Samo</a:t>
                      </a:r>
                      <a:r>
                        <a:rPr lang="sr-Latn-RS" sz="1100" baseline="0" smtClean="0"/>
                        <a:t> </a:t>
                      </a:r>
                      <a:br>
                        <a:rPr lang="sr-Latn-RS" sz="1100" baseline="0" smtClean="0"/>
                      </a:br>
                      <a:r>
                        <a:rPr lang="sr-Latn-RS" sz="1100" baseline="0" smtClean="0"/>
                        <a:t>RAT</a:t>
                      </a:r>
                      <a:endParaRPr 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6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0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500" smtClean="0"/>
                        <a:t>Lokalne</a:t>
                      </a:r>
                      <a:r>
                        <a:rPr lang="sr-Latn-RS" sz="1500" baseline="0" smtClean="0"/>
                        <a:t> naknade</a:t>
                      </a:r>
                      <a:endParaRPr lang="en-US" sz="1500" smtClean="0"/>
                    </a:p>
                    <a:p>
                      <a:pPr algn="l"/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24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100-1</a:t>
                      </a:r>
                      <a:r>
                        <a:rPr lang="en-US" sz="1500" smtClean="0"/>
                        <a:t>12</a:t>
                      </a:r>
                      <a:r>
                        <a:rPr lang="sr-Latn-RS" sz="1500" smtClean="0"/>
                        <a:t>.</a:t>
                      </a:r>
                      <a:r>
                        <a:rPr lang="en-US" sz="1500" smtClean="0"/>
                        <a:t>5</a:t>
                      </a:r>
                      <a:r>
                        <a:rPr lang="sr-Latn-RS" sz="1500" smtClean="0"/>
                        <a:t>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 rowSpan="2">
                  <a:txBody>
                    <a:bodyPr/>
                    <a:lstStyle/>
                    <a:p>
                      <a:pPr algn="l"/>
                      <a:r>
                        <a:rPr lang="sr-Latn-RS" sz="1500" smtClean="0"/>
                        <a:t>Takse za izdavanje </a:t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akta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RAT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520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LAT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10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35</a:t>
                      </a:r>
                      <a:r>
                        <a:rPr lang="sr-Latn-RS" sz="1500" smtClean="0"/>
                        <a:t>0-</a:t>
                      </a:r>
                      <a:r>
                        <a:rPr lang="en-US" sz="1500" smtClean="0"/>
                        <a:t>35</a:t>
                      </a:r>
                      <a:r>
                        <a:rPr lang="sr-Latn-RS" sz="1500" smtClean="0"/>
                        <a:t>.000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4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944" y="123478"/>
            <a:ext cx="2808312" cy="460648"/>
          </a:xfrm>
        </p:spPr>
        <p:txBody>
          <a:bodyPr/>
          <a:lstStyle/>
          <a:p>
            <a:r>
              <a:rPr lang="sr-Latn-RS" b="1" smtClean="0"/>
              <a:t>Građevinska dozvola</a:t>
            </a:r>
            <a:endParaRPr lang="en-US" b="1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9160"/>
              </p:ext>
            </p:extLst>
          </p:nvPr>
        </p:nvGraphicFramePr>
        <p:xfrm>
          <a:off x="2339752" y="987574"/>
          <a:ext cx="5211136" cy="344077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42784"/>
                <a:gridCol w="803909"/>
                <a:gridCol w="894190"/>
                <a:gridCol w="1470253"/>
              </a:tblGrid>
              <a:tr h="550080">
                <a:tc gridSpan="2">
                  <a:txBody>
                    <a:bodyPr/>
                    <a:lstStyle/>
                    <a:p>
                      <a:r>
                        <a:rPr lang="sr-Latn-RS" sz="1200" smtClean="0"/>
                        <a:t>Takse/naknade za</a:t>
                      </a:r>
                      <a:r>
                        <a:rPr lang="sr-Latn-RS" sz="1200" baseline="0" smtClean="0"/>
                        <a:t> GD</a:t>
                      </a:r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800" smtClean="0"/>
                        <a:t>Broj LS</a:t>
                      </a:r>
                      <a:r>
                        <a:rPr lang="sr-Latn-RS" sz="800" baseline="0" smtClean="0"/>
                        <a:t> koje naplaćuju taksu/naknadu</a:t>
                      </a:r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RS" sz="800" smtClean="0"/>
                        <a:t/>
                      </a:r>
                      <a:br>
                        <a:rPr lang="sr-Latn-RS" sz="800" smtClean="0"/>
                      </a:br>
                      <a:r>
                        <a:rPr lang="sr-Latn-RS" sz="800" smtClean="0"/>
                        <a:t> Iznosi taksi/naknada RSD</a:t>
                      </a:r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528">
                <a:tc rowSpan="4">
                  <a:txBody>
                    <a:bodyPr/>
                    <a:lstStyle/>
                    <a:p>
                      <a:pPr algn="l"/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Takse za podnošenje</a:t>
                      </a:r>
                      <a:br>
                        <a:rPr lang="sr-Latn-RS" sz="1500" smtClean="0"/>
                      </a:br>
                      <a:r>
                        <a:rPr lang="sr-Latn-RS" sz="1500" baseline="0" smtClean="0"/>
                        <a:t>zahteva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RAT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55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310-1.100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LAT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21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60-5.920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100" smtClean="0"/>
                        <a:t>RAT i LAT</a:t>
                      </a:r>
                      <a:endParaRPr 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21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25">
                <a:tc vMerge="1">
                  <a:txBody>
                    <a:bodyPr/>
                    <a:lstStyle/>
                    <a:p>
                      <a:pPr algn="l"/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smtClean="0"/>
                        <a:t>Samo</a:t>
                      </a:r>
                      <a:r>
                        <a:rPr lang="sr-Latn-RS" sz="1100" baseline="0" smtClean="0"/>
                        <a:t> </a:t>
                      </a:r>
                      <a:br>
                        <a:rPr lang="sr-Latn-RS" sz="1100" baseline="0" smtClean="0"/>
                      </a:br>
                      <a:r>
                        <a:rPr lang="sr-Latn-RS" sz="1100" baseline="0" smtClean="0"/>
                        <a:t>RAT</a:t>
                      </a:r>
                      <a:endParaRPr 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21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0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500" smtClean="0"/>
                        <a:t>Lokalne</a:t>
                      </a:r>
                      <a:r>
                        <a:rPr lang="sr-Latn-RS" sz="1500" baseline="0" smtClean="0"/>
                        <a:t> naknade</a:t>
                      </a:r>
                      <a:endParaRPr lang="en-US" sz="1500" smtClean="0"/>
                    </a:p>
                    <a:p>
                      <a:pPr algn="l"/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14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580</a:t>
                      </a:r>
                      <a:r>
                        <a:rPr lang="sr-Latn-RS" sz="1500" smtClean="0"/>
                        <a:t>-</a:t>
                      </a:r>
                      <a:r>
                        <a:rPr lang="en-US" sz="1500" smtClean="0"/>
                        <a:t>6</a:t>
                      </a:r>
                      <a:r>
                        <a:rPr lang="sr-Latn-RS" sz="1500" smtClean="0"/>
                        <a:t>.</a:t>
                      </a:r>
                      <a:r>
                        <a:rPr lang="en-US" sz="1500" smtClean="0"/>
                        <a:t>15</a:t>
                      </a:r>
                      <a:r>
                        <a:rPr lang="sr-Latn-RS" sz="1500" smtClean="0"/>
                        <a:t>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 rowSpan="2">
                  <a:txBody>
                    <a:bodyPr/>
                    <a:lstStyle/>
                    <a:p>
                      <a:pPr algn="l"/>
                      <a:r>
                        <a:rPr lang="sr-Latn-RS" sz="1500" smtClean="0"/>
                        <a:t>Takse za izdavanje </a:t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akta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RAT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44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270</a:t>
                      </a:r>
                      <a:r>
                        <a:rPr lang="sr-Latn-RS" sz="1500" smtClean="0"/>
                        <a:t>-1.070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LAT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16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50-35.000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1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14629" y="191657"/>
            <a:ext cx="5544616" cy="460648"/>
          </a:xfrm>
        </p:spPr>
        <p:txBody>
          <a:bodyPr/>
          <a:lstStyle/>
          <a:p>
            <a:pPr algn="ctr"/>
            <a:r>
              <a:rPr lang="sr-Latn-RS" b="1" smtClean="0"/>
              <a:t>Rešenje za odobrenje izvođenja radova </a:t>
            </a:r>
            <a:r>
              <a:rPr lang="en-US" b="1" smtClean="0"/>
              <a:t/>
            </a:r>
            <a:br>
              <a:rPr lang="en-US" b="1" smtClean="0"/>
            </a:br>
            <a:r>
              <a:rPr lang="sr-Latn-RS" b="1" smtClean="0"/>
              <a:t>po članu 145 ZPI</a:t>
            </a:r>
            <a:endParaRPr lang="en-US" b="1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894379"/>
              </p:ext>
            </p:extLst>
          </p:nvPr>
        </p:nvGraphicFramePr>
        <p:xfrm>
          <a:off x="2339752" y="987574"/>
          <a:ext cx="5211136" cy="344077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42784"/>
                <a:gridCol w="803909"/>
                <a:gridCol w="894190"/>
                <a:gridCol w="1470253"/>
              </a:tblGrid>
              <a:tr h="550080">
                <a:tc gridSpan="2">
                  <a:txBody>
                    <a:bodyPr/>
                    <a:lstStyle/>
                    <a:p>
                      <a:r>
                        <a:rPr lang="sr-Latn-RS" sz="1200" smtClean="0"/>
                        <a:t>Takse/naknade za</a:t>
                      </a:r>
                      <a:r>
                        <a:rPr lang="sr-Latn-RS" sz="1200" baseline="0" smtClean="0"/>
                        <a:t> Rešenje po članu 145 ZPI</a:t>
                      </a:r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800" smtClean="0"/>
                        <a:t>Broj LS</a:t>
                      </a:r>
                      <a:r>
                        <a:rPr lang="sr-Latn-RS" sz="800" baseline="0" smtClean="0"/>
                        <a:t> koje naplaćuju taksu/naknadu</a:t>
                      </a:r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RS" sz="800" smtClean="0"/>
                        <a:t/>
                      </a:r>
                      <a:br>
                        <a:rPr lang="sr-Latn-RS" sz="800" smtClean="0"/>
                      </a:br>
                      <a:r>
                        <a:rPr lang="sr-Latn-RS" sz="800" smtClean="0"/>
                        <a:t> Iznosi taksi/naknada RSD</a:t>
                      </a:r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528">
                <a:tc rowSpan="4">
                  <a:txBody>
                    <a:bodyPr/>
                    <a:lstStyle/>
                    <a:p>
                      <a:pPr algn="l"/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Takse za podnošenje</a:t>
                      </a:r>
                      <a:br>
                        <a:rPr lang="sr-Latn-RS" sz="1500" smtClean="0"/>
                      </a:br>
                      <a:r>
                        <a:rPr lang="sr-Latn-RS" sz="1500" baseline="0" smtClean="0"/>
                        <a:t>zahteva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RAT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51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310-1.000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LAT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23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60-</a:t>
                      </a:r>
                      <a:r>
                        <a:rPr lang="en-US" sz="1500" smtClean="0"/>
                        <a:t>5</a:t>
                      </a:r>
                      <a:r>
                        <a:rPr lang="sr-Latn-RS" sz="1500" smtClean="0"/>
                        <a:t>.</a:t>
                      </a:r>
                      <a:r>
                        <a:rPr lang="en-US" sz="1500" smtClean="0"/>
                        <a:t>2</a:t>
                      </a:r>
                      <a:r>
                        <a:rPr lang="sr-Latn-RS" sz="1500" smtClean="0"/>
                        <a:t>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100" smtClean="0"/>
                        <a:t>RAT i LAT</a:t>
                      </a:r>
                      <a:endParaRPr 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20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25">
                <a:tc vMerge="1">
                  <a:txBody>
                    <a:bodyPr/>
                    <a:lstStyle/>
                    <a:p>
                      <a:pPr algn="l"/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smtClean="0"/>
                        <a:t>Samo</a:t>
                      </a:r>
                      <a:r>
                        <a:rPr lang="sr-Latn-RS" sz="1100" baseline="0" smtClean="0"/>
                        <a:t> </a:t>
                      </a:r>
                      <a:br>
                        <a:rPr lang="sr-Latn-RS" sz="1100" baseline="0" smtClean="0"/>
                      </a:br>
                      <a:r>
                        <a:rPr lang="sr-Latn-RS" sz="1100" baseline="0" smtClean="0"/>
                        <a:t>RAT</a:t>
                      </a:r>
                      <a:endParaRPr 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18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0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500" smtClean="0"/>
                        <a:t>Lokalne</a:t>
                      </a:r>
                      <a:r>
                        <a:rPr lang="sr-Latn-RS" sz="1500" baseline="0" smtClean="0"/>
                        <a:t> naknade</a:t>
                      </a:r>
                      <a:endParaRPr lang="en-US" sz="1500" smtClean="0"/>
                    </a:p>
                    <a:p>
                      <a:pPr algn="l"/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15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300</a:t>
                      </a:r>
                      <a:r>
                        <a:rPr lang="sr-Latn-RS" sz="1500" smtClean="0"/>
                        <a:t>-4.900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 rowSpan="2">
                  <a:txBody>
                    <a:bodyPr/>
                    <a:lstStyle/>
                    <a:p>
                      <a:pPr algn="l"/>
                      <a:r>
                        <a:rPr lang="sr-Latn-RS" sz="1500" smtClean="0"/>
                        <a:t>Takse za izdavanje </a:t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akta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RAT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40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270-1.070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LAT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15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50-</a:t>
                      </a:r>
                      <a:r>
                        <a:rPr lang="sr-Cyrl-RS" sz="1500" smtClean="0"/>
                        <a:t>3</a:t>
                      </a:r>
                      <a:r>
                        <a:rPr lang="sr-Latn-RS" sz="1500" smtClean="0"/>
                        <a:t>5.000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5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5736" y="267494"/>
            <a:ext cx="5544616" cy="460648"/>
          </a:xfrm>
        </p:spPr>
        <p:txBody>
          <a:bodyPr/>
          <a:lstStyle/>
          <a:p>
            <a:pPr algn="ctr"/>
            <a:r>
              <a:rPr lang="sr-Latn-RS" b="1" smtClean="0"/>
              <a:t>Upotrebna dozvola</a:t>
            </a:r>
            <a:endParaRPr lang="en-US" b="1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75038"/>
              </p:ext>
            </p:extLst>
          </p:nvPr>
        </p:nvGraphicFramePr>
        <p:xfrm>
          <a:off x="2339752" y="987574"/>
          <a:ext cx="5211136" cy="381750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042784"/>
                <a:gridCol w="803909"/>
                <a:gridCol w="894190"/>
                <a:gridCol w="1470253"/>
              </a:tblGrid>
              <a:tr h="550080">
                <a:tc gridSpan="2">
                  <a:txBody>
                    <a:bodyPr/>
                    <a:lstStyle/>
                    <a:p>
                      <a:r>
                        <a:rPr lang="sr-Latn-RS" sz="1200" smtClean="0"/>
                        <a:t>Takse/naknade za</a:t>
                      </a:r>
                      <a:r>
                        <a:rPr lang="sr-Latn-RS" sz="1200" baseline="0" smtClean="0"/>
                        <a:t> UD</a:t>
                      </a:r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800" smtClean="0"/>
                        <a:t>Broj LS</a:t>
                      </a:r>
                      <a:r>
                        <a:rPr lang="sr-Latn-RS" sz="800" baseline="0" smtClean="0"/>
                        <a:t> koje naplaćuju taksu/naknadu</a:t>
                      </a:r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r-Latn-RS" sz="800" smtClean="0"/>
                        <a:t/>
                      </a:r>
                      <a:br>
                        <a:rPr lang="sr-Latn-RS" sz="800" smtClean="0"/>
                      </a:br>
                      <a:r>
                        <a:rPr lang="sr-Latn-RS" sz="800" smtClean="0"/>
                        <a:t> Iznosi taksi/naknada RSD</a:t>
                      </a:r>
                      <a:endParaRPr lang="en-US" sz="8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1528">
                <a:tc rowSpan="4">
                  <a:txBody>
                    <a:bodyPr/>
                    <a:lstStyle/>
                    <a:p>
                      <a:pPr algn="l"/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Takse za podnošenje</a:t>
                      </a:r>
                      <a:br>
                        <a:rPr lang="sr-Latn-RS" sz="1500" smtClean="0"/>
                      </a:br>
                      <a:r>
                        <a:rPr lang="sr-Latn-RS" sz="1500" baseline="0" smtClean="0"/>
                        <a:t>zahteva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RAT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52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310-830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LAT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21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60-3.200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100" smtClean="0"/>
                        <a:t>RAT i LAT</a:t>
                      </a:r>
                      <a:endParaRPr 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smtClean="0"/>
                        <a:t>11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25">
                <a:tc vMerge="1">
                  <a:txBody>
                    <a:bodyPr/>
                    <a:lstStyle/>
                    <a:p>
                      <a:pPr algn="l"/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100" smtClean="0"/>
                        <a:t>Samo</a:t>
                      </a:r>
                      <a:r>
                        <a:rPr lang="sr-Latn-RS" sz="1100" baseline="0" smtClean="0"/>
                        <a:t> </a:t>
                      </a:r>
                      <a:br>
                        <a:rPr lang="sr-Latn-RS" sz="1100" baseline="0" smtClean="0"/>
                      </a:br>
                      <a:r>
                        <a:rPr lang="sr-Latn-RS" sz="1100" baseline="0" smtClean="0"/>
                        <a:t>RAT</a:t>
                      </a:r>
                      <a:endParaRPr lang="en-US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smtClean="0"/>
                        <a:t>7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0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500" smtClean="0"/>
                        <a:t>Lokalne</a:t>
                      </a:r>
                      <a:r>
                        <a:rPr lang="sr-Latn-RS" sz="1500" baseline="0" smtClean="0"/>
                        <a:t> naknade</a:t>
                      </a:r>
                      <a:endParaRPr lang="en-US" sz="1500" smtClean="0"/>
                    </a:p>
                    <a:p>
                      <a:pPr algn="l"/>
                      <a:endParaRPr lang="en-US" sz="12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10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1.500</a:t>
                      </a:r>
                      <a:r>
                        <a:rPr lang="sr-Latn-RS" sz="1500" smtClean="0"/>
                        <a:t>-18.400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28">
                <a:tc rowSpan="3">
                  <a:txBody>
                    <a:bodyPr/>
                    <a:lstStyle/>
                    <a:p>
                      <a:pPr algn="l"/>
                      <a:r>
                        <a:rPr lang="sr-Latn-RS" sz="1500" smtClean="0"/>
                        <a:t/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Takse za izdavanje </a:t>
                      </a:r>
                      <a:br>
                        <a:rPr lang="sr-Latn-RS" sz="1500" smtClean="0"/>
                      </a:br>
                      <a:r>
                        <a:rPr lang="sr-Latn-RS" sz="1500" smtClean="0"/>
                        <a:t>akta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RAT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10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/>
                        <a:t>300</a:t>
                      </a:r>
                      <a:r>
                        <a:rPr lang="sr-Latn-RS" sz="1500" smtClean="0"/>
                        <a:t>-800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LAT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16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50-50.000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37">
                <a:tc vMerge="1">
                  <a:txBody>
                    <a:bodyPr/>
                    <a:lstStyle/>
                    <a:p>
                      <a:pPr algn="l"/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r-Latn-RS" sz="1500" smtClean="0"/>
                        <a:t>0,2%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/>
                        <a:t>41</a:t>
                      </a:r>
                      <a:endParaRPr lang="en-US" sz="14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500" smtClean="0"/>
                        <a:t>/</a:t>
                      </a:r>
                      <a:endParaRPr lang="en-US" sz="15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7996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5147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73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0"/>
          </p:nvPr>
        </p:nvSpPr>
        <p:spPr>
          <a:xfrm>
            <a:off x="1059332" y="1707654"/>
            <a:ext cx="7128792" cy="2995737"/>
          </a:xfrm>
        </p:spPr>
        <p:txBody>
          <a:bodyPr/>
          <a:lstStyle/>
          <a:p>
            <a:r>
              <a:rPr lang="sr-Latn-RS" altLang="ko-KR" sz="1800" smtClean="0">
                <a:latin typeface="Arial" pitchFamily="34" charset="0"/>
                <a:cs typeface="Arial" pitchFamily="34" charset="0"/>
              </a:rPr>
              <a:t>Postoji izrazita </a:t>
            </a:r>
            <a:r>
              <a:rPr lang="sr-Latn-RS" altLang="ko-KR" sz="1800" b="1" smtClean="0">
                <a:latin typeface="Arial" pitchFamily="34" charset="0"/>
                <a:cs typeface="Arial" pitchFamily="34" charset="0"/>
              </a:rPr>
              <a:t>neujednačenost</a:t>
            </a:r>
            <a:r>
              <a:rPr lang="sr-Latn-RS" altLang="ko-KR" sz="1800" smtClean="0">
                <a:latin typeface="Arial" pitchFamily="34" charset="0"/>
                <a:cs typeface="Arial" pitchFamily="34" charset="0"/>
              </a:rPr>
              <a:t> naplate administrativnih taksi i naknada među lokalnim samoupravama i to u pogledu:</a:t>
            </a:r>
          </a:p>
          <a:p>
            <a:endParaRPr lang="sr-Latn-RS" altLang="ko-KR" sz="180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sr-Latn-RS" altLang="ko-KR" sz="1800" b="1" smtClean="0">
                <a:latin typeface="Arial" pitchFamily="34" charset="0"/>
                <a:cs typeface="Arial" pitchFamily="34" charset="0"/>
              </a:rPr>
              <a:t>Vrste taksi i naknada </a:t>
            </a:r>
            <a:r>
              <a:rPr lang="sr-Latn-RS" altLang="ko-KR" sz="1800" smtClean="0">
                <a:latin typeface="Arial" pitchFamily="34" charset="0"/>
                <a:cs typeface="Arial" pitchFamily="34" charset="0"/>
              </a:rPr>
              <a:t>koje se naplaćuju (Neke opštine naplaćuju samo RAT, neke naplaćuju samo LAT, neke naplaćuju istovremeno i RAT i LAT, ali se dešava da se naplaćuju i RAT i LAT i lokalne naknade);</a:t>
            </a:r>
            <a:br>
              <a:rPr lang="sr-Latn-RS" altLang="ko-KR" sz="1800" smtClean="0">
                <a:latin typeface="Arial" pitchFamily="34" charset="0"/>
                <a:cs typeface="Arial" pitchFamily="34" charset="0"/>
              </a:rPr>
            </a:br>
            <a:endParaRPr lang="sr-Latn-RS" altLang="ko-KR" sz="180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sr-Latn-RS" altLang="ko-KR" sz="1800" b="1" smtClean="0">
                <a:latin typeface="Arial" pitchFamily="34" charset="0"/>
                <a:cs typeface="Arial" pitchFamily="34" charset="0"/>
              </a:rPr>
              <a:t>Visine taksi i naknada</a:t>
            </a:r>
            <a:r>
              <a:rPr lang="sr-Latn-RS" altLang="ko-KR" sz="1800">
                <a:latin typeface="Arial" pitchFamily="34" charset="0"/>
                <a:cs typeface="Arial" pitchFamily="34" charset="0"/>
              </a:rPr>
              <a:t> </a:t>
            </a:r>
            <a:r>
              <a:rPr lang="sr-Latn-RS" altLang="ko-KR" sz="1800" smtClean="0">
                <a:latin typeface="Arial" pitchFamily="34" charset="0"/>
                <a:cs typeface="Arial" pitchFamily="34" charset="0"/>
              </a:rPr>
              <a:t>koje se naplaćuju.</a:t>
            </a:r>
          </a:p>
          <a:p>
            <a:pPr marL="342900" indent="-342900">
              <a:buAutoNum type="arabicPeriod"/>
            </a:pPr>
            <a:endParaRPr lang="sr-Latn-RS" altLang="ko-KR" sz="15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1259632" y="915566"/>
            <a:ext cx="6552728" cy="460648"/>
          </a:xfrm>
        </p:spPr>
        <p:txBody>
          <a:bodyPr/>
          <a:lstStyle/>
          <a:p>
            <a:pPr algn="ctr"/>
            <a:r>
              <a:rPr lang="sr-Latn-RS" b="1" smtClean="0"/>
              <a:t>Takse i naknade u objedinjenoj proceduri: Zaključak</a:t>
            </a:r>
            <a:endParaRPr lang="en-US" b="1"/>
          </a:p>
        </p:txBody>
      </p:sp>
      <p:pic>
        <p:nvPicPr>
          <p:cNvPr id="5" name="Picture 4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7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3688" y="704561"/>
            <a:ext cx="6912768" cy="460648"/>
          </a:xfrm>
        </p:spPr>
        <p:txBody>
          <a:bodyPr/>
          <a:lstStyle/>
          <a:p>
            <a:pPr algn="ctr"/>
            <a:r>
              <a:rPr lang="sr-Latn-RS" b="1" smtClean="0"/>
              <a:t>Najznačajnije prepreke razvoju objedinjene procedure po oceni lokalnih samouprava</a:t>
            </a:r>
            <a:endParaRPr lang="en-US" b="1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30604911"/>
              </p:ext>
            </p:extLst>
          </p:nvPr>
        </p:nvGraphicFramePr>
        <p:xfrm>
          <a:off x="1597036" y="987574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1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979712" y="1563638"/>
            <a:ext cx="6912768" cy="1944216"/>
          </a:xfrm>
        </p:spPr>
        <p:txBody>
          <a:bodyPr/>
          <a:lstStyle/>
          <a:p>
            <a:pPr marL="285750" indent="-285750">
              <a:buFont typeface="Wingdings" pitchFamily="2" charset="2"/>
              <a:buChar char="ü"/>
            </a:pPr>
            <a:r>
              <a:rPr lang="sr-Latn-RS" altLang="ko-KR" sz="1600">
                <a:latin typeface="Arial" pitchFamily="34" charset="0"/>
                <a:cs typeface="Arial" pitchFamily="34" charset="0"/>
              </a:rPr>
              <a:t>Anketa </a:t>
            </a:r>
            <a:r>
              <a:rPr lang="sr-Latn-RS" altLang="ko-KR" sz="1600" smtClean="0">
                <a:latin typeface="Arial" pitchFamily="34" charset="0"/>
                <a:cs typeface="Arial" pitchFamily="34" charset="0"/>
              </a:rPr>
              <a:t>o </a:t>
            </a:r>
            <a:r>
              <a:rPr lang="sr-Latn-RS" altLang="ko-KR" sz="1600">
                <a:latin typeface="Arial" pitchFamily="34" charset="0"/>
                <a:cs typeface="Arial" pitchFamily="34" charset="0"/>
              </a:rPr>
              <a:t>visini taksi i naknada </a:t>
            </a:r>
            <a:r>
              <a:rPr lang="sr-Latn-RS" altLang="ko-KR" sz="1600" smtClean="0">
                <a:latin typeface="Arial" pitchFamily="34" charset="0"/>
                <a:cs typeface="Arial" pitchFamily="34" charset="0"/>
              </a:rPr>
              <a:t>nadležnih organa u </a:t>
            </a:r>
            <a:r>
              <a:rPr lang="sr-Latn-RS" altLang="ko-KR" sz="1600">
                <a:latin typeface="Arial" pitchFamily="34" charset="0"/>
                <a:cs typeface="Arial" pitchFamily="34" charset="0"/>
              </a:rPr>
              <a:t>objedinjenoj proceduri</a:t>
            </a:r>
            <a:endParaRPr lang="en-US" altLang="ko-KR" sz="160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altLang="ko-KR" sz="160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sr-Latn-RS" altLang="ko-KR" sz="1600">
                <a:latin typeface="Arial" pitchFamily="34" charset="0"/>
                <a:cs typeface="Arial" pitchFamily="34" charset="0"/>
              </a:rPr>
              <a:t>Intervjui sa nadležnim organima o efektima uvođenja sistema objedinjene procedure</a:t>
            </a:r>
            <a:endParaRPr lang="en-US" altLang="ko-KR" sz="160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altLang="ko-KR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altLang="ko-KR" sz="1600">
                <a:latin typeface="Arial" pitchFamily="34" charset="0"/>
                <a:cs typeface="Arial" pitchFamily="34" charset="0"/>
              </a:rPr>
              <a:t>Intervjui sa investitorima o efektima uvođenja sistema objedinjene </a:t>
            </a:r>
            <a:r>
              <a:rPr lang="sr-Latn-RS" altLang="ko-KR" sz="1600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sr-Latn-RS" altLang="ko-KR" smtClean="0">
                <a:latin typeface="Arial" pitchFamily="34" charset="0"/>
                <a:cs typeface="Arial" pitchFamily="34" charset="0"/>
              </a:rPr>
              <a:t/>
            </a:r>
            <a:br>
              <a:rPr lang="sr-Latn-RS" altLang="ko-KR" smtClean="0">
                <a:latin typeface="Arial" pitchFamily="34" charset="0"/>
                <a:cs typeface="Arial" pitchFamily="34" charset="0"/>
              </a:rPr>
            </a:br>
            <a:endParaRPr lang="sr-Latn-RS" altLang="ko-KR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Latn-RS" altLang="ko-KR" smtClean="0">
                <a:latin typeface="Arial" pitchFamily="34" charset="0"/>
                <a:cs typeface="Arial" pitchFamily="34" charset="0"/>
              </a:rPr>
              <a:t>Podaci APR-a, iskustvo Pozivnog centra za građevinske dozvole i dr. </a:t>
            </a: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13992" y="339502"/>
            <a:ext cx="7524328" cy="884466"/>
          </a:xfrm>
        </p:spPr>
        <p:txBody>
          <a:bodyPr/>
          <a:lstStyle/>
          <a:p>
            <a:r>
              <a:rPr lang="sr-Latn-RS" sz="3000" smtClean="0"/>
              <a:t>Metodologija</a:t>
            </a:r>
            <a:endParaRPr lang="en-US" sz="3000"/>
          </a:p>
        </p:txBody>
      </p:sp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6722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671" y="78225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3688" y="704561"/>
            <a:ext cx="6912768" cy="460648"/>
          </a:xfrm>
        </p:spPr>
        <p:txBody>
          <a:bodyPr/>
          <a:lstStyle/>
          <a:p>
            <a:pPr algn="ctr"/>
            <a:r>
              <a:rPr lang="sr-Latn-RS" b="1" smtClean="0"/>
              <a:t>Najznačajnije prepreke razvoju objedinjene procedure po oceni podnosioca zahteva</a:t>
            </a:r>
            <a:endParaRPr lang="en-US" b="1"/>
          </a:p>
        </p:txBody>
      </p:sp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468783103"/>
              </p:ext>
            </p:extLst>
          </p:nvPr>
        </p:nvGraphicFramePr>
        <p:xfrm>
          <a:off x="1187624" y="1275606"/>
          <a:ext cx="7826236" cy="3936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618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7704" y="1923678"/>
            <a:ext cx="6912768" cy="460648"/>
          </a:xfrm>
        </p:spPr>
        <p:txBody>
          <a:bodyPr/>
          <a:lstStyle/>
          <a:p>
            <a:r>
              <a:rPr lang="sr-Latn-RS" b="1" smtClean="0"/>
              <a:t>Hvala na pažnji!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5644940" y="3867894"/>
            <a:ext cx="3344533" cy="1080120"/>
          </a:xfrm>
        </p:spPr>
        <p:txBody>
          <a:bodyPr/>
          <a:lstStyle/>
          <a:p>
            <a:r>
              <a:rPr lang="sr-Latn-RS" i="1" smtClean="0"/>
              <a:t>Milica Anđelković</a:t>
            </a:r>
            <a:endParaRPr lang="en-US" i="1" smtClean="0"/>
          </a:p>
          <a:p>
            <a:r>
              <a:rPr lang="en-US" i="1" smtClean="0"/>
              <a:t>Analiti</a:t>
            </a:r>
            <a:r>
              <a:rPr lang="sr-Latn-RS" i="1" smtClean="0"/>
              <a:t>čar</a:t>
            </a:r>
          </a:p>
          <a:p>
            <a:endParaRPr lang="sr-Latn-RS" i="1" smtClean="0"/>
          </a:p>
          <a:p>
            <a:r>
              <a:rPr lang="sr-Latn-RS" i="1" smtClean="0"/>
              <a:t>Kontakt: </a:t>
            </a:r>
            <a:r>
              <a:rPr lang="sr-Latn-RS" i="1" smtClean="0">
                <a:hlinkClick r:id="rId2"/>
              </a:rPr>
              <a:t>m.andjelkovic</a:t>
            </a:r>
            <a:r>
              <a:rPr lang="en-US" i="1" smtClean="0">
                <a:hlinkClick r:id="rId2"/>
              </a:rPr>
              <a:t>@naled.rs</a:t>
            </a:r>
            <a:endParaRPr lang="sr-Latn-RS" i="1" smtClean="0"/>
          </a:p>
          <a:p>
            <a:endParaRPr lang="en-US" i="1"/>
          </a:p>
        </p:txBody>
      </p:sp>
      <p:pic>
        <p:nvPicPr>
          <p:cNvPr id="6" name="Picture 3" descr="C:\Users\Expose 6\Desktop\NALED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1" y="494754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670" y="366257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8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6722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6425" y="4126309"/>
            <a:ext cx="48600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sr-Latn-RS" altLang="ko-KR" sz="1200" b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Rezultati anketa nadležnih organa</a:t>
            </a:r>
            <a:r>
              <a:rPr kumimoji="0" lang="en-US" altLang="ko-KR" sz="1200" b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 podnosioca zahteva</a:t>
            </a:r>
            <a:r>
              <a:rPr kumimoji="0" lang="sr-Latn-RS" altLang="ko-KR" sz="1200" b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n-US" altLang="ko-KR" sz="1200" b="1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18148" y="2211710"/>
            <a:ext cx="52565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sr-Latn-RS" altLang="ko-KR" sz="3200" b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Monitoring efekata uvođenja sistema objedinjene procedure</a:t>
            </a:r>
            <a:endParaRPr lang="en-US" altLang="ko-KR" sz="3200" b="1" smtClean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26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671" y="78225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52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076734686"/>
              </p:ext>
            </p:extLst>
          </p:nvPr>
        </p:nvGraphicFramePr>
        <p:xfrm>
          <a:off x="5220072" y="1203598"/>
          <a:ext cx="3456384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9512" y="707373"/>
            <a:ext cx="8496944" cy="576064"/>
          </a:xfrm>
        </p:spPr>
        <p:txBody>
          <a:bodyPr/>
          <a:lstStyle/>
          <a:p>
            <a:pPr algn="ctr"/>
            <a:r>
              <a:rPr lang="sr-Latn-RS" smtClean="0">
                <a:solidFill>
                  <a:schemeClr val="accent6">
                    <a:lumMod val="75000"/>
                  </a:schemeClr>
                </a:solidFill>
              </a:rPr>
              <a:t>Sve anketirane lokalne samouprave smatraju da je </a:t>
            </a:r>
          </a:p>
          <a:p>
            <a:pPr algn="ctr"/>
            <a:r>
              <a:rPr lang="sr-Latn-RS" sz="1800" b="1" smtClean="0">
                <a:solidFill>
                  <a:schemeClr val="accent6">
                    <a:lumMod val="75000"/>
                  </a:schemeClr>
                </a:solidFill>
              </a:rPr>
              <a:t>uvođenje </a:t>
            </a:r>
            <a:r>
              <a:rPr lang="sr-Latn-RS" sz="1800" b="1">
                <a:solidFill>
                  <a:schemeClr val="accent6">
                    <a:lumMod val="75000"/>
                  </a:schemeClr>
                </a:solidFill>
              </a:rPr>
              <a:t>elektronske objedinjene procedure olakšalo </a:t>
            </a:r>
            <a:r>
              <a:rPr lang="sr-Latn-RS" sz="1800" b="1" smtClean="0">
                <a:solidFill>
                  <a:schemeClr val="accent6">
                    <a:lumMod val="75000"/>
                  </a:schemeClr>
                </a:solidFill>
              </a:rPr>
              <a:t>i </a:t>
            </a:r>
            <a:r>
              <a:rPr lang="sr-Latn-RS" sz="1800" b="1">
                <a:solidFill>
                  <a:schemeClr val="accent6">
                    <a:lumMod val="75000"/>
                  </a:schemeClr>
                </a:solidFill>
              </a:rPr>
              <a:t>ubrzalo izdavanje dozvola za </a:t>
            </a:r>
            <a:r>
              <a:rPr lang="sr-Latn-RS" sz="1800" b="1" smtClean="0">
                <a:solidFill>
                  <a:schemeClr val="accent6">
                    <a:lumMod val="75000"/>
                  </a:schemeClr>
                </a:solidFill>
              </a:rPr>
              <a:t>gradnju</a:t>
            </a:r>
            <a:endParaRPr lang="en-US" sz="18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0"/>
          </p:nvPr>
        </p:nvSpPr>
        <p:spPr>
          <a:xfrm>
            <a:off x="323528" y="1851670"/>
            <a:ext cx="5174232" cy="1224135"/>
          </a:xfrm>
        </p:spPr>
        <p:txBody>
          <a:bodyPr/>
          <a:lstStyle/>
          <a:p>
            <a:r>
              <a:rPr lang="sr-Latn-RS" sz="1300"/>
              <a:t>U periodu od uvođenja elektronske objedinjene </a:t>
            </a:r>
            <a:r>
              <a:rPr lang="sr-Latn-RS" sz="1300" smtClean="0"/>
              <a:t>procedure </a:t>
            </a:r>
          </a:p>
          <a:p>
            <a:r>
              <a:rPr lang="sr-Latn-RS" sz="1300" smtClean="0"/>
              <a:t>januara </a:t>
            </a:r>
            <a:r>
              <a:rPr lang="sr-Latn-RS" sz="1300"/>
              <a:t>2016. do kraja avgusta 2017. </a:t>
            </a:r>
            <a:r>
              <a:rPr lang="sr-Latn-RS" sz="1300" smtClean="0"/>
              <a:t>godine </a:t>
            </a:r>
            <a:r>
              <a:rPr lang="sr-Latn-RS" sz="1300" b="1"/>
              <a:t>podneto je </a:t>
            </a:r>
            <a:endParaRPr lang="sr-Latn-RS" sz="1300" b="1" smtClean="0"/>
          </a:p>
          <a:p>
            <a:r>
              <a:rPr lang="sr-Latn-RS" sz="1300" b="1" smtClean="0"/>
              <a:t>ukupno </a:t>
            </a:r>
            <a:r>
              <a:rPr lang="sr-Latn-RS" sz="1300" b="1"/>
              <a:t>102.182 </a:t>
            </a:r>
            <a:r>
              <a:rPr lang="sr-Latn-RS" sz="1300" b="1" smtClean="0"/>
              <a:t>zahteva </a:t>
            </a:r>
            <a:r>
              <a:rPr lang="sr-Latn-RS" sz="1300" b="1"/>
              <a:t>od kojih je 92.6% zahteva rešeno,</a:t>
            </a:r>
            <a:r>
              <a:rPr lang="sr-Latn-RS" sz="1300"/>
              <a:t> 0.4% zahteva je obustavjeno dok je ostatak od 7% zahteva </a:t>
            </a:r>
            <a:endParaRPr lang="sr-Latn-RS" sz="1300" smtClean="0"/>
          </a:p>
          <a:p>
            <a:r>
              <a:rPr lang="sr-Latn-RS" sz="1300" smtClean="0"/>
              <a:t>trenutno </a:t>
            </a:r>
            <a:r>
              <a:rPr lang="sr-Latn-RS" sz="1300"/>
              <a:t>u fazi obrade</a:t>
            </a:r>
            <a:r>
              <a:rPr lang="sr-Latn-RS" sz="1300" smtClean="0"/>
              <a:t>.</a:t>
            </a:r>
          </a:p>
          <a:p>
            <a:endParaRPr lang="en-US"/>
          </a:p>
          <a:p>
            <a:endParaRPr lang="en-US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88573210"/>
              </p:ext>
            </p:extLst>
          </p:nvPr>
        </p:nvGraphicFramePr>
        <p:xfrm>
          <a:off x="0" y="3039492"/>
          <a:ext cx="3048000" cy="21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ontent Placeholder 9"/>
          <p:cNvSpPr>
            <a:spLocks noGrp="1"/>
          </p:cNvSpPr>
          <p:nvPr>
            <p:ph idx="10"/>
          </p:nvPr>
        </p:nvSpPr>
        <p:spPr>
          <a:xfrm>
            <a:off x="2699792" y="3291830"/>
            <a:ext cx="5760640" cy="1728192"/>
          </a:xfrm>
        </p:spPr>
        <p:txBody>
          <a:bodyPr/>
          <a:lstStyle/>
          <a:p>
            <a:r>
              <a:rPr lang="vi-VN" sz="130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Posmatrajući način rešavanja zahteva, od ukupno 94.593 </a:t>
            </a:r>
            <a:r>
              <a:rPr lang="vi-VN" sz="1300" smtClean="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rešenih </a:t>
            </a:r>
            <a:endParaRPr lang="sr-Latn-RS" sz="1300" smtClean="0">
              <a:latin typeface="Malgun Gothic" panose="020B0503020000020004" pitchFamily="34" charset="-127"/>
              <a:ea typeface="Malgun Gothic" panose="020B0503020000020004" pitchFamily="34" charset="-127"/>
              <a:cs typeface="Malgun Gothic Semilight" panose="020B0502040204020203" pitchFamily="34" charset="-128"/>
            </a:endParaRPr>
          </a:p>
          <a:p>
            <a:r>
              <a:rPr lang="vi-VN" sz="1300" smtClean="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zahteva</a:t>
            </a:r>
            <a:r>
              <a:rPr lang="vi-VN" sz="130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, </a:t>
            </a:r>
            <a:r>
              <a:rPr lang="vi-VN" sz="1300" b="1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84% je rešeno pozitivno dok je 16% zahteva rešeno </a:t>
            </a:r>
            <a:r>
              <a:rPr lang="vi-VN" sz="1300" b="1" smtClean="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negativno </a:t>
            </a:r>
            <a:endParaRPr lang="sr-Latn-RS" sz="1300" b="1" smtClean="0">
              <a:latin typeface="Malgun Gothic Semilight" panose="020B0502040204020203" pitchFamily="34" charset="-128"/>
              <a:ea typeface="Malgun Gothic" panose="020B0503020000020004" pitchFamily="34" charset="-127"/>
              <a:cs typeface="Malgun Gothic Semilight" panose="020B0502040204020203" pitchFamily="34" charset="-128"/>
            </a:endParaRPr>
          </a:p>
          <a:p>
            <a:r>
              <a:rPr lang="vi-VN" sz="1300" smtClean="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(</a:t>
            </a:r>
            <a:r>
              <a:rPr lang="vi-VN" sz="130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zaključkom o odbacivanju zahteva ili rešenjem o odbijanju zahteva). </a:t>
            </a:r>
            <a:endParaRPr lang="sr-Latn-RS" sz="1300" smtClean="0">
              <a:latin typeface="Malgun Gothic" panose="020B0503020000020004" pitchFamily="34" charset="-127"/>
              <a:ea typeface="Malgun Gothic" panose="020B0503020000020004" pitchFamily="34" charset="-127"/>
              <a:cs typeface="Malgun Gothic Semilight" panose="020B0502040204020203" pitchFamily="34" charset="-128"/>
            </a:endParaRPr>
          </a:p>
          <a:p>
            <a:endParaRPr lang="sr-Latn-RS" sz="1300" smtClean="0">
              <a:latin typeface="Malgun Gothic" panose="020B0503020000020004" pitchFamily="34" charset="-127"/>
              <a:ea typeface="Malgun Gothic" panose="020B0503020000020004" pitchFamily="34" charset="-127"/>
              <a:cs typeface="Malgun Gothic Semilight" panose="020B0502040204020203" pitchFamily="34" charset="-128"/>
            </a:endParaRPr>
          </a:p>
          <a:p>
            <a:r>
              <a:rPr lang="vi-VN" sz="1300" smtClean="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U </a:t>
            </a:r>
            <a:r>
              <a:rPr lang="vi-VN" sz="130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postupku rešavanja </a:t>
            </a:r>
            <a:r>
              <a:rPr lang="vi-VN" sz="1300" smtClean="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zahteva, </a:t>
            </a:r>
            <a:r>
              <a:rPr lang="vi-VN" sz="1300" b="1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14% od ukupno podnetih zahteva </a:t>
            </a:r>
            <a:endParaRPr lang="sr-Latn-RS" sz="1300" b="1" smtClean="0">
              <a:latin typeface="Malgun Gothic Semilight" panose="020B0502040204020203" pitchFamily="34" charset="-128"/>
              <a:ea typeface="Malgun Gothic" panose="020B0503020000020004" pitchFamily="34" charset="-127"/>
              <a:cs typeface="Malgun Gothic Semilight" panose="020B0502040204020203" pitchFamily="34" charset="-128"/>
            </a:endParaRPr>
          </a:p>
          <a:p>
            <a:r>
              <a:rPr lang="vi-VN" sz="1300" b="1" smtClean="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(</a:t>
            </a:r>
            <a:r>
              <a:rPr lang="vi-VN" sz="1300" b="1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predmeta) je dopunjeno kroz </a:t>
            </a:r>
            <a:r>
              <a:rPr lang="vi-VN" sz="1300" b="1" smtClean="0">
                <a:latin typeface="Malgun Gothic Semilight" panose="020B0502040204020203" pitchFamily="34" charset="-128"/>
                <a:ea typeface="Malgun Gothic" panose="020B0503020000020004" pitchFamily="34" charset="-127"/>
                <a:cs typeface="Malgun Gothic Semilight" panose="020B0502040204020203" pitchFamily="34" charset="-128"/>
              </a:rPr>
              <a:t>usaglašavanje</a:t>
            </a:r>
            <a:r>
              <a:rPr lang="sr-Latn-RS" sz="1300" b="1" smtClean="0">
                <a:latin typeface="Malgun Gothic" panose="020B0503020000020004" pitchFamily="34" charset="-127"/>
                <a:ea typeface="Malgun Gothic" panose="020B0503020000020004" pitchFamily="34" charset="-127"/>
                <a:cs typeface="Malgun Gothic Semilight" panose="020B0502040204020203" pitchFamily="34" charset="-128"/>
              </a:rPr>
              <a:t>.</a:t>
            </a:r>
            <a:endParaRPr lang="en-US" sz="1300" b="1">
              <a:latin typeface="Malgun Gothic" panose="020B0503020000020004" pitchFamily="34" charset="-127"/>
              <a:ea typeface="Malgun Gothic" panose="020B0503020000020004" pitchFamily="34" charset="-127"/>
              <a:cs typeface="Malgun Gothic Semilight" panose="020B0502040204020203" pitchFamily="34" charset="-128"/>
            </a:endParaRPr>
          </a:p>
          <a:p>
            <a:endParaRPr lang="en-US"/>
          </a:p>
        </p:txBody>
      </p:sp>
      <p:pic>
        <p:nvPicPr>
          <p:cNvPr id="7" name="Picture 3" descr="C:\Users\Expose 6\Desktop\NALED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04162076"/>
              </p:ext>
            </p:extLst>
          </p:nvPr>
        </p:nvGraphicFramePr>
        <p:xfrm>
          <a:off x="1187624" y="843558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555776" y="842437"/>
            <a:ext cx="6912768" cy="1555577"/>
          </a:xfrm>
        </p:spPr>
        <p:txBody>
          <a:bodyPr/>
          <a:lstStyle/>
          <a:p>
            <a:r>
              <a:rPr lang="sr-Latn-RS"/>
              <a:t>Prema navodima </a:t>
            </a:r>
            <a:r>
              <a:rPr lang="sr-Latn-RS" u="sng"/>
              <a:t>intervjuisanih lokalnih samouprava </a:t>
            </a:r>
            <a:r>
              <a:rPr lang="sr-Latn-RS"/>
              <a:t>tri najčešća razloga </a:t>
            </a:r>
            <a:endParaRPr lang="sr-Latn-RS" smtClean="0"/>
          </a:p>
          <a:p>
            <a:r>
              <a:rPr lang="sr-Latn-RS" smtClean="0"/>
              <a:t>negativno </a:t>
            </a:r>
            <a:r>
              <a:rPr lang="sr-Latn-RS"/>
              <a:t>rešenih zahteva su:</a:t>
            </a:r>
            <a:endParaRPr lang="en-US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r-Latn-RS" b="1"/>
              <a:t>Nepotpuna i neusaglašena </a:t>
            </a:r>
            <a:r>
              <a:rPr lang="sr-Latn-RS" b="1" smtClean="0"/>
              <a:t>dokumentacija</a:t>
            </a:r>
            <a:endParaRPr lang="en-US" b="1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r-Latn-RS" b="1"/>
              <a:t>Nerešeni imovinsko-pravni odnosi </a:t>
            </a:r>
            <a:endParaRPr lang="en-US" b="1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r-Latn-RS" b="1" smtClean="0"/>
              <a:t>Dokumentacija </a:t>
            </a:r>
            <a:r>
              <a:rPr lang="sr-Latn-RS" b="1"/>
              <a:t>koja nije elektronski </a:t>
            </a:r>
            <a:r>
              <a:rPr lang="sr-Latn-RS" b="1" smtClean="0"/>
              <a:t>potpisana</a:t>
            </a:r>
            <a:endParaRPr lang="en-US" b="1"/>
          </a:p>
        </p:txBody>
      </p:sp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555776" y="842437"/>
            <a:ext cx="6912768" cy="1555577"/>
          </a:xfrm>
        </p:spPr>
        <p:txBody>
          <a:bodyPr/>
          <a:lstStyle/>
          <a:p>
            <a:r>
              <a:rPr lang="sr-Latn-RS"/>
              <a:t>Prema navodima </a:t>
            </a:r>
            <a:r>
              <a:rPr lang="sr-Latn-RS" u="sng" smtClean="0"/>
              <a:t>intervjuisanih podnosioca zahteva </a:t>
            </a:r>
            <a:r>
              <a:rPr lang="sr-Latn-RS" smtClean="0"/>
              <a:t>tri </a:t>
            </a:r>
            <a:r>
              <a:rPr lang="sr-Latn-RS"/>
              <a:t>najčešća razloga </a:t>
            </a:r>
            <a:endParaRPr lang="sr-Latn-RS" smtClean="0"/>
          </a:p>
          <a:p>
            <a:r>
              <a:rPr lang="sr-Latn-RS" smtClean="0"/>
              <a:t>negativno </a:t>
            </a:r>
            <a:r>
              <a:rPr lang="sr-Latn-RS"/>
              <a:t>rešenih zahteva su:</a:t>
            </a:r>
            <a:endParaRPr lang="en-US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r-Latn-RS" b="1" smtClean="0"/>
              <a:t>Formalni nedostaci (dokumenacija koja nije elektronski potpisana, </a:t>
            </a:r>
            <a:br>
              <a:rPr lang="sr-Latn-RS" b="1" smtClean="0"/>
            </a:br>
            <a:r>
              <a:rPr lang="sr-Latn-RS" b="1" smtClean="0"/>
              <a:t>nisu priložene uplatnice itd.)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r-Latn-RS" b="1" smtClean="0"/>
              <a:t>Nepotpuna i neusaglašena dokumentacija </a:t>
            </a:r>
            <a:endParaRPr lang="en-US" b="1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sr-Latn-RS" b="1" smtClean="0"/>
              <a:t>Neusaglašenost sa planskim dokumentom</a:t>
            </a:r>
            <a:endParaRPr lang="en-US" b="1"/>
          </a:p>
        </p:txBody>
      </p:sp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78579468"/>
              </p:ext>
            </p:extLst>
          </p:nvPr>
        </p:nvGraphicFramePr>
        <p:xfrm>
          <a:off x="755576" y="1203598"/>
          <a:ext cx="77768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32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821172" y="2931790"/>
            <a:ext cx="6192688" cy="1584176"/>
          </a:xfrm>
        </p:spPr>
        <p:txBody>
          <a:bodyPr/>
          <a:lstStyle/>
          <a:p>
            <a:r>
              <a:rPr lang="sr-Latn-RS" sz="1300" b="1"/>
              <a:t>S</a:t>
            </a:r>
            <a:r>
              <a:rPr lang="sr-Latn-RS" sz="1300" b="1" smtClean="0"/>
              <a:t>lužbenici </a:t>
            </a:r>
            <a:r>
              <a:rPr lang="sr-Latn-RS" sz="1300" b="1"/>
              <a:t>nadležnih organa zadovoljni su saradnjom </a:t>
            </a:r>
            <a:endParaRPr lang="sr-Latn-RS" sz="1300" b="1" smtClean="0"/>
          </a:p>
          <a:p>
            <a:r>
              <a:rPr lang="sr-Latn-RS" sz="1300" b="1" smtClean="0"/>
              <a:t>sa </a:t>
            </a:r>
            <a:r>
              <a:rPr lang="sr-Latn-RS" sz="1300" b="1"/>
              <a:t>imaocima javnih ovlašćenja navodeći da </a:t>
            </a:r>
            <a:r>
              <a:rPr lang="sr-Latn-RS" sz="1300" b="1" smtClean="0"/>
              <a:t>IJO: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RS" sz="1300" b="1" smtClean="0"/>
              <a:t>u potpunosti poštuje </a:t>
            </a:r>
            <a:r>
              <a:rPr lang="sr-Latn-RS" sz="1300" b="1"/>
              <a:t>propisane </a:t>
            </a:r>
            <a:r>
              <a:rPr lang="sr-Latn-RS" sz="1300" b="1" smtClean="0"/>
              <a:t>rokove</a:t>
            </a:r>
            <a:endParaRPr lang="sr-Latn-RS" sz="1300" b="1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Latn-RS" sz="1300" b="1" smtClean="0"/>
              <a:t>delimično poštuje </a:t>
            </a:r>
            <a:r>
              <a:rPr lang="sr-Latn-RS" sz="1300" b="1"/>
              <a:t>propisane rokove </a:t>
            </a:r>
            <a:endParaRPr lang="en-US" sz="1300" b="1" smtClean="0"/>
          </a:p>
          <a:p>
            <a:r>
              <a:rPr lang="sr-Latn-RS" sz="1300" smtClean="0"/>
              <a:t>Nijedna </a:t>
            </a:r>
            <a:r>
              <a:rPr lang="sr-Latn-RS" sz="1300"/>
              <a:t>anketirana lokalna samouprava ne </a:t>
            </a:r>
            <a:r>
              <a:rPr lang="sr-Latn-RS" sz="1300" smtClean="0"/>
              <a:t>navodi </a:t>
            </a:r>
            <a:r>
              <a:rPr lang="sr-Latn-RS" sz="1300"/>
              <a:t>da </a:t>
            </a:r>
            <a:r>
              <a:rPr lang="sr-Latn-RS" sz="1300" smtClean="0"/>
              <a:t>IJO </a:t>
            </a:r>
            <a:r>
              <a:rPr lang="sr-Latn-RS" sz="1300"/>
              <a:t>ne </a:t>
            </a:r>
            <a:r>
              <a:rPr lang="sr-Latn-RS" sz="1300" smtClean="0"/>
              <a:t>poštuje </a:t>
            </a:r>
          </a:p>
          <a:p>
            <a:r>
              <a:rPr lang="sr-Latn-RS" sz="1300" smtClean="0"/>
              <a:t>zadate </a:t>
            </a:r>
            <a:r>
              <a:rPr lang="sr-Latn-RS" sz="1300"/>
              <a:t>rokove. </a:t>
            </a:r>
            <a:endParaRPr lang="ko-KR" altLang="en-US" sz="13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13962705"/>
              </p:ext>
            </p:extLst>
          </p:nvPr>
        </p:nvGraphicFramePr>
        <p:xfrm>
          <a:off x="107504" y="2355726"/>
          <a:ext cx="3173760" cy="2104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56874" y="704561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>
                <a:solidFill>
                  <a:schemeClr val="accent6">
                    <a:lumMod val="75000"/>
                  </a:schemeClr>
                </a:solidFill>
              </a:rPr>
              <a:t>Sve anketirane lokalne samouprave smatraju da je </a:t>
            </a:r>
          </a:p>
          <a:p>
            <a:pPr algn="ctr"/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vođenje objedinjene </a:t>
            </a:r>
            <a:r>
              <a:rPr lang="vi-VN" b="1">
                <a:solidFill>
                  <a:schemeClr val="accent6">
                    <a:lumMod val="75000"/>
                  </a:schemeClr>
                </a:solidFill>
              </a:rPr>
              <a:t>procedure uredilo 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rad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 i olakšalo komunikaciju nadležnog organa sa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 imaoc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ima 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javnih ovlašćenja</a:t>
            </a:r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423" y="1923678"/>
            <a:ext cx="8243668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Latn-RS" sz="1300" b="1"/>
              <a:t>N</a:t>
            </a:r>
            <a:r>
              <a:rPr lang="sr-Latn-RS" sz="1300" b="1" smtClean="0"/>
              <a:t>i </a:t>
            </a:r>
            <a:r>
              <a:rPr lang="sr-Latn-RS" sz="1300" b="1"/>
              <a:t>u jednom </a:t>
            </a:r>
            <a:r>
              <a:rPr lang="sr-Latn-RS" sz="1300" b="1" smtClean="0"/>
              <a:t>intervjuisanom nadležnom </a:t>
            </a:r>
            <a:r>
              <a:rPr lang="sr-Latn-RS" sz="1300" b="1"/>
              <a:t>organu registrator, u prvoj polovini 2017. godine, nije </a:t>
            </a:r>
            <a:br>
              <a:rPr lang="sr-Latn-RS" sz="1300" b="1"/>
            </a:br>
            <a:r>
              <a:rPr lang="sr-Latn-RS" sz="1300" b="1" smtClean="0"/>
              <a:t>podneo </a:t>
            </a:r>
            <a:r>
              <a:rPr lang="sr-Latn-RS" sz="1300" b="1"/>
              <a:t>prekršajnu prijavu protiv imaoca javnih ovlašćenja</a:t>
            </a:r>
            <a:r>
              <a:rPr lang="sr-Latn-RS" sz="1300"/>
              <a:t> zbog neispunjenja Zakonom propisanih </a:t>
            </a:r>
            <a:r>
              <a:rPr lang="sr-Latn-RS" sz="1300" smtClean="0"/>
              <a:t/>
            </a:r>
            <a:br>
              <a:rPr lang="sr-Latn-RS" sz="1300" smtClean="0"/>
            </a:br>
            <a:r>
              <a:rPr lang="sr-Latn-RS" sz="1300" smtClean="0"/>
              <a:t>rokova.</a:t>
            </a:r>
            <a:endParaRPr lang="en-US" sz="1300"/>
          </a:p>
        </p:txBody>
      </p:sp>
      <p:pic>
        <p:nvPicPr>
          <p:cNvPr id="6" name="Picture 3" descr="C:\Users\Expose 6\Desktop\NALED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7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43200915"/>
              </p:ext>
            </p:extLst>
          </p:nvPr>
        </p:nvGraphicFramePr>
        <p:xfrm>
          <a:off x="5018904" y="416529"/>
          <a:ext cx="3168352" cy="4768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0" y="2067694"/>
            <a:ext cx="5544616" cy="86409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300" b="1" err="1" smtClean="0"/>
              <a:t>Efekti</a:t>
            </a:r>
            <a:r>
              <a:rPr lang="en-US" sz="1300" b="1" smtClean="0"/>
              <a:t> </a:t>
            </a:r>
            <a:r>
              <a:rPr lang="en-US" sz="1300" b="1" err="1" smtClean="0"/>
              <a:t>objedinjene</a:t>
            </a:r>
            <a:r>
              <a:rPr lang="en-US" sz="1300" b="1" smtClean="0"/>
              <a:t> procedure </a:t>
            </a:r>
            <a:r>
              <a:rPr lang="en-US" sz="1300" b="1" err="1" smtClean="0"/>
              <a:t>su</a:t>
            </a:r>
            <a:r>
              <a:rPr lang="en-US" sz="1300" b="1" smtClean="0"/>
              <a:t> </a:t>
            </a:r>
            <a:r>
              <a:rPr lang="en-US" sz="1300" b="1" err="1" smtClean="0"/>
              <a:t>izuzetno</a:t>
            </a:r>
            <a:r>
              <a:rPr lang="en-US" sz="1300" b="1" smtClean="0"/>
              <a:t> </a:t>
            </a:r>
            <a:r>
              <a:rPr lang="en-US" sz="1300" b="1" err="1" smtClean="0"/>
              <a:t>pozitivni</a:t>
            </a:r>
            <a:r>
              <a:rPr lang="en-US" sz="1300" b="1" smtClean="0"/>
              <a:t> (25% LS)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300" b="1" smtClean="0"/>
              <a:t>Efekti </a:t>
            </a:r>
            <a:r>
              <a:rPr lang="en-US" sz="1300" b="1" err="1" smtClean="0"/>
              <a:t>objedinjene</a:t>
            </a:r>
            <a:r>
              <a:rPr lang="en-US" sz="1300" b="1" smtClean="0"/>
              <a:t> procedure </a:t>
            </a:r>
            <a:r>
              <a:rPr lang="en-US" sz="1300" b="1" err="1" smtClean="0"/>
              <a:t>su</a:t>
            </a:r>
            <a:r>
              <a:rPr lang="en-US" sz="1300" b="1" smtClean="0"/>
              <a:t> pozitivni (75% LS)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altLang="ko-KR" sz="1300" smtClean="0">
                <a:latin typeface="Arial" pitchFamily="34" charset="0"/>
                <a:cs typeface="Arial" pitchFamily="34" charset="0"/>
              </a:rPr>
              <a:t>Efekti objedinjene procedure su negativni (0% LS)</a:t>
            </a:r>
            <a:endParaRPr lang="ko-KR" altLang="en-US" sz="13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4379" y="712109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>
                <a:solidFill>
                  <a:schemeClr val="accent6">
                    <a:lumMod val="75000"/>
                  </a:schemeClr>
                </a:solidFill>
              </a:rPr>
              <a:t>Sve anketirane lokalne samouprave smatraju da </a:t>
            </a:r>
            <a:r>
              <a:rPr lang="sr-Latn-RS" smtClean="0">
                <a:solidFill>
                  <a:schemeClr val="accent6">
                    <a:lumMod val="75000"/>
                  </a:schemeClr>
                </a:solidFill>
              </a:rPr>
              <a:t>su </a:t>
            </a:r>
            <a:endParaRPr lang="sr-Latn-RS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r-Latn-RS" b="1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fekti u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vođenj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vi-VN" b="1">
                <a:solidFill>
                  <a:schemeClr val="accent6">
                    <a:lumMod val="75000"/>
                  </a:schemeClr>
                </a:solidFill>
              </a:rPr>
              <a:t>objedinjene procedure 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pozitivni </a:t>
            </a:r>
            <a:r>
              <a:rPr lang="sr-Latn-RS" b="1" u="sng" smtClean="0">
                <a:solidFill>
                  <a:schemeClr val="accent6">
                    <a:lumMod val="75000"/>
                  </a:schemeClr>
                </a:solidFill>
              </a:rPr>
              <a:t>na lokalne samouprave</a:t>
            </a:r>
            <a:endParaRPr lang="en-US" u="sng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3" descr="C:\Users\Expose 6\Desktop\NALED 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27893" y="4186419"/>
            <a:ext cx="600913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RS" sz="1500" smtClean="0">
                <a:solidFill>
                  <a:schemeClr val="accent1">
                    <a:lumMod val="75000"/>
                  </a:schemeClr>
                </a:solidFill>
              </a:rPr>
              <a:t>Svi anketiran</a:t>
            </a:r>
            <a:r>
              <a:rPr lang="en-US" sz="150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sr-Latn-RS" sz="1500" smtClean="0">
                <a:solidFill>
                  <a:schemeClr val="accent1">
                    <a:lumMod val="75000"/>
                  </a:schemeClr>
                </a:solidFill>
              </a:rPr>
              <a:t> podnosioci zahteva smatraju da</a:t>
            </a:r>
            <a:r>
              <a:rPr lang="sr-Latn-RS" sz="15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r-Latn-RS" sz="1500" smtClean="0">
                <a:solidFill>
                  <a:schemeClr val="accent1">
                    <a:lumMod val="75000"/>
                  </a:schemeClr>
                </a:solidFill>
              </a:rPr>
              <a:t>je</a:t>
            </a:r>
            <a:r>
              <a:rPr lang="sr-Latn-RS" sz="1500" b="1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Latn-RS" sz="1500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Latn-RS" sz="1500" b="1" smtClean="0">
                <a:solidFill>
                  <a:schemeClr val="accent1">
                    <a:lumMod val="75000"/>
                  </a:schemeClr>
                </a:solidFill>
              </a:rPr>
              <a:t> uvođenjem </a:t>
            </a:r>
            <a:r>
              <a:rPr lang="vi-VN" sz="1500" b="1" smtClean="0">
                <a:solidFill>
                  <a:schemeClr val="accent1">
                    <a:lumMod val="75000"/>
                  </a:schemeClr>
                </a:solidFill>
              </a:rPr>
              <a:t>objedinjene </a:t>
            </a:r>
            <a:r>
              <a:rPr lang="vi-VN" sz="1500" b="1">
                <a:solidFill>
                  <a:schemeClr val="accent1">
                    <a:lumMod val="75000"/>
                  </a:schemeClr>
                </a:solidFill>
              </a:rPr>
              <a:t>procedure </a:t>
            </a:r>
            <a:r>
              <a:rPr lang="sr-Latn-RS" sz="1500" b="1" smtClean="0">
                <a:solidFill>
                  <a:schemeClr val="accent1">
                    <a:lumMod val="75000"/>
                  </a:schemeClr>
                </a:solidFill>
              </a:rPr>
              <a:t>povećana transparentnost </a:t>
            </a:r>
            <a:br>
              <a:rPr lang="sr-Latn-RS" sz="1500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Latn-RS" sz="1500" b="1" smtClean="0">
                <a:solidFill>
                  <a:schemeClr val="accent1">
                    <a:lumMod val="75000"/>
                  </a:schemeClr>
                </a:solidFill>
              </a:rPr>
              <a:t>rešavanja i izdavanja dozvola za gradnju</a:t>
            </a:r>
            <a:endParaRPr lang="en-US" sz="1500" u="sng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51380" y="3524699"/>
            <a:ext cx="89151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sr-Latn-RS" sz="80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!</a:t>
            </a:r>
            <a:endParaRPr lang="en-US" sz="8000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37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13329892"/>
              </p:ext>
            </p:extLst>
          </p:nvPr>
        </p:nvGraphicFramePr>
        <p:xfrm>
          <a:off x="1547664" y="699542"/>
          <a:ext cx="759633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39752" y="704561"/>
            <a:ext cx="2232248" cy="460648"/>
          </a:xfrm>
        </p:spPr>
        <p:txBody>
          <a:bodyPr/>
          <a:lstStyle/>
          <a:p>
            <a:r>
              <a:rPr lang="en-US" sz="1600" b="1" smtClean="0"/>
              <a:t>Raz</a:t>
            </a:r>
            <a:r>
              <a:rPr lang="sr-Latn-RS" sz="1600" b="1" smtClean="0"/>
              <a:t>lozi pozitivnih </a:t>
            </a:r>
            <a:r>
              <a:rPr lang="en-US" sz="1600" b="1" smtClean="0"/>
              <a:t/>
            </a:r>
            <a:br>
              <a:rPr lang="en-US" sz="1600" b="1" smtClean="0"/>
            </a:br>
            <a:r>
              <a:rPr lang="sr-Latn-RS" sz="1600" b="1" smtClean="0"/>
              <a:t>efekata objedinjene procedure na </a:t>
            </a:r>
            <a:r>
              <a:rPr lang="en-US" sz="1600" b="1" smtClean="0"/>
              <a:t/>
            </a:r>
            <a:br>
              <a:rPr lang="en-US" sz="1600" b="1" smtClean="0"/>
            </a:br>
            <a:r>
              <a:rPr lang="sr-Latn-RS" sz="1600" b="1" smtClean="0"/>
              <a:t>lokalne samouprave</a:t>
            </a:r>
            <a:endParaRPr lang="en-US" sz="1600" b="1"/>
          </a:p>
        </p:txBody>
      </p:sp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37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2548" y="694004"/>
            <a:ext cx="8604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75% </a:t>
            </a:r>
            <a:r>
              <a:rPr lang="sr-Latn-RS" smtClean="0">
                <a:solidFill>
                  <a:schemeClr val="accent6">
                    <a:lumMod val="75000"/>
                  </a:schemeClr>
                </a:solidFill>
              </a:rPr>
              <a:t>anketiranih lokalnih samouprava </a:t>
            </a:r>
            <a:r>
              <a:rPr lang="sr-Latn-RS">
                <a:solidFill>
                  <a:schemeClr val="accent6">
                    <a:lumMod val="75000"/>
                  </a:schemeClr>
                </a:solidFill>
              </a:rPr>
              <a:t>smatraju da </a:t>
            </a:r>
            <a:r>
              <a:rPr lang="sr-Latn-RS" smtClean="0">
                <a:solidFill>
                  <a:schemeClr val="accent6">
                    <a:lumMod val="75000"/>
                  </a:schemeClr>
                </a:solidFill>
              </a:rPr>
              <a:t>su </a:t>
            </a:r>
            <a:endParaRPr lang="sr-Latn-RS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r-Latn-RS" b="1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fekti u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vođenj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vi-VN" b="1">
                <a:solidFill>
                  <a:schemeClr val="accent6">
                    <a:lumMod val="75000"/>
                  </a:schemeClr>
                </a:solidFill>
              </a:rPr>
              <a:t>objedinjene procedure </a:t>
            </a:r>
            <a:r>
              <a:rPr lang="sr-Latn-RS" b="1" smtClean="0">
                <a:solidFill>
                  <a:schemeClr val="accent6">
                    <a:lumMod val="75000"/>
                  </a:schemeClr>
                </a:solidFill>
              </a:rPr>
              <a:t>pozitivni </a:t>
            </a:r>
            <a:r>
              <a:rPr lang="sr-Latn-RS" b="1" u="sng" smtClean="0">
                <a:solidFill>
                  <a:schemeClr val="accent6">
                    <a:lumMod val="75000"/>
                  </a:schemeClr>
                </a:solidFill>
              </a:rPr>
              <a:t>za investitore</a:t>
            </a:r>
            <a:endParaRPr lang="en-US" u="sng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04096289"/>
              </p:ext>
            </p:extLst>
          </p:nvPr>
        </p:nvGraphicFramePr>
        <p:xfrm>
          <a:off x="611560" y="1471092"/>
          <a:ext cx="7704856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:\Users\Expose 6\Desktop\NALED 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8497"/>
            <a:ext cx="163354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xpose 6\Desktop\USAIDLogo_2ColorRGB\Horizontal_RGB_294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08" y="0"/>
            <a:ext cx="2141537" cy="8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29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883</Words>
  <Application>Microsoft Office PowerPoint</Application>
  <PresentationFormat>On-screen Show (16:9)</PresentationFormat>
  <Paragraphs>224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Custom Design</vt:lpstr>
      <vt:lpstr>PowerPoint Presentation</vt:lpstr>
      <vt:lpstr>Metodologija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Milica Anđelković</cp:lastModifiedBy>
  <cp:revision>73</cp:revision>
  <dcterms:created xsi:type="dcterms:W3CDTF">2014-04-01T16:27:38Z</dcterms:created>
  <dcterms:modified xsi:type="dcterms:W3CDTF">2017-10-18T22:05:32Z</dcterms:modified>
</cp:coreProperties>
</file>