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1" r:id="rId2"/>
    <p:sldId id="304" r:id="rId3"/>
    <p:sldId id="256" r:id="rId4"/>
    <p:sldId id="262" r:id="rId5"/>
    <p:sldId id="263" r:id="rId6"/>
    <p:sldId id="264" r:id="rId7"/>
    <p:sldId id="265" r:id="rId8"/>
    <p:sldId id="267" r:id="rId9"/>
    <p:sldId id="268" r:id="rId10"/>
    <p:sldId id="257" r:id="rId11"/>
    <p:sldId id="258" r:id="rId12"/>
    <p:sldId id="259" r:id="rId13"/>
    <p:sldId id="260" r:id="rId14"/>
    <p:sldId id="269" r:id="rId15"/>
    <p:sldId id="287" r:id="rId16"/>
    <p:sldId id="270" r:id="rId17"/>
    <p:sldId id="280" r:id="rId18"/>
    <p:sldId id="282" r:id="rId19"/>
    <p:sldId id="281" r:id="rId20"/>
    <p:sldId id="283" r:id="rId21"/>
    <p:sldId id="284" r:id="rId22"/>
    <p:sldId id="285" r:id="rId23"/>
    <p:sldId id="288" r:id="rId24"/>
    <p:sldId id="307" r:id="rId25"/>
    <p:sldId id="289" r:id="rId26"/>
    <p:sldId id="290" r:id="rId27"/>
    <p:sldId id="294" r:id="rId28"/>
    <p:sldId id="292" r:id="rId29"/>
    <p:sldId id="293" r:id="rId30"/>
    <p:sldId id="295" r:id="rId31"/>
    <p:sldId id="298" r:id="rId32"/>
    <p:sldId id="299" r:id="rId33"/>
    <p:sldId id="296" r:id="rId34"/>
    <p:sldId id="297" r:id="rId35"/>
    <p:sldId id="291" r:id="rId36"/>
    <p:sldId id="300" r:id="rId37"/>
    <p:sldId id="301" r:id="rId38"/>
    <p:sldId id="286" r:id="rId39"/>
    <p:sldId id="30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90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14E88-65B3-4527-B10B-EA1AB05A814E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61184-F328-48B7-9E80-0E7488EC8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2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6763-6E92-46FD-B255-6DE322F2CDC4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2928-449E-4BCB-BC12-AF9A86596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6763-6E92-46FD-B255-6DE322F2CDC4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2928-449E-4BCB-BC12-AF9A86596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6763-6E92-46FD-B255-6DE322F2CDC4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2928-449E-4BCB-BC12-AF9A86596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6763-6E92-46FD-B255-6DE322F2CDC4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2928-449E-4BCB-BC12-AF9A86596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6763-6E92-46FD-B255-6DE322F2CDC4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2928-449E-4BCB-BC12-AF9A86596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6763-6E92-46FD-B255-6DE322F2CDC4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2928-449E-4BCB-BC12-AF9A86596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6763-6E92-46FD-B255-6DE322F2CDC4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2928-449E-4BCB-BC12-AF9A86596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6763-6E92-46FD-B255-6DE322F2CDC4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2928-449E-4BCB-BC12-AF9A86596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6763-6E92-46FD-B255-6DE322F2CDC4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2928-449E-4BCB-BC12-AF9A86596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6763-6E92-46FD-B255-6DE322F2CDC4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2928-449E-4BCB-BC12-AF9A86596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6763-6E92-46FD-B255-6DE322F2CDC4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2928-449E-4BCB-BC12-AF9A86596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B6763-6E92-46FD-B255-6DE322F2CDC4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72928-449E-4BCB-BC12-AF9A86596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pd.gov.rs/RegistarPlanskihDokumenata/Default.aspx" TargetMode="External"/><Relationship Id="rId2" Type="http://schemas.openxmlformats.org/officeDocument/2006/relationships/hyperlink" Target="http://www.gradjevinskedozvole.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3662" y="2514600"/>
            <a:ext cx="53340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Latn-RS" sz="45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Centralni registar planskih dokumenata</a:t>
            </a:r>
          </a:p>
        </p:txBody>
      </p:sp>
      <p:pic>
        <p:nvPicPr>
          <p:cNvPr id="3" name="Picture 2" descr="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12"/>
            <a:ext cx="6307540" cy="1962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Nal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51004"/>
            <a:ext cx="2178524" cy="853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. ucitana dokumen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140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228600"/>
            <a:ext cx="63090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Cambria" pitchFamily="18" charset="0"/>
              </a:rPr>
              <a:t>U</a:t>
            </a:r>
            <a:r>
              <a:rPr lang="sr-Latn-RS" sz="2200" dirty="0" smtClean="0">
                <a:latin typeface="Cambria" pitchFamily="18" charset="0"/>
              </a:rPr>
              <a:t>čitani dokumenti će se prikazati na sledeći način: </a:t>
            </a:r>
            <a:endParaRPr lang="en-US" sz="2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. izbor klase dokumena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140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28600"/>
            <a:ext cx="6580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4. Dodeljivanje klase svakom učitanom dokumentu</a:t>
            </a:r>
          </a:p>
          <a:p>
            <a:r>
              <a:rPr lang="sr-Latn-RS" sz="2200" dirty="0" smtClean="0">
                <a:latin typeface="Cambria" pitchFamily="18" charset="0"/>
              </a:rPr>
              <a:t>5. Uvoz svih izabranih dokumenata klikom na “Uvezi”</a:t>
            </a:r>
            <a:endParaRPr lang="sr-Latn-RS" sz="2200" dirty="0">
              <a:latin typeface="Cambria" pitchFamily="18" charset="0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5486400" y="6324600"/>
            <a:ext cx="457200" cy="533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0. uvoz svih dokumenata obelezenih u kla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140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304800"/>
            <a:ext cx="5616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Izgled menija nakon uvoza svih dokumenata. </a:t>
            </a:r>
          </a:p>
          <a:p>
            <a:r>
              <a:rPr lang="sr-Latn-RS" sz="2200" dirty="0" smtClean="0">
                <a:latin typeface="Cambria" pitchFamily="18" charset="0"/>
              </a:rPr>
              <a:t>Svi dokumenti se nalaze u radnoj zoni. </a:t>
            </a:r>
            <a:endParaRPr lang="en-US" sz="2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. Kreiranje fascik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28600"/>
            <a:ext cx="73352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6. Kreiranje nove fascikle klikom na funkciju “Nova fascikla”</a:t>
            </a:r>
            <a:endParaRPr lang="en-US" sz="2200" dirty="0">
              <a:latin typeface="Cambria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743200" y="6858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Izbor vrste fascikle u odnosu na vrstu planskog dokumenta</a:t>
            </a:r>
            <a:endParaRPr lang="en-US" sz="2200" dirty="0">
              <a:latin typeface="Cambria" pitchFamily="18" charset="0"/>
            </a:endParaRPr>
          </a:p>
        </p:txBody>
      </p:sp>
      <p:pic>
        <p:nvPicPr>
          <p:cNvPr id="4" name="Content Placeholder 3" descr="12. nova fascikla izbor vrste planskog dokument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295400"/>
            <a:ext cx="8991600" cy="5055307"/>
          </a:xfrm>
        </p:spPr>
      </p:pic>
      <p:sp>
        <p:nvSpPr>
          <p:cNvPr id="3" name="Up Arrow 2"/>
          <p:cNvSpPr/>
          <p:nvPr/>
        </p:nvSpPr>
        <p:spPr>
          <a:xfrm>
            <a:off x="4800600" y="5257800"/>
            <a:ext cx="381000" cy="60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438400" y="4876800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.a. Struktura planskog dokumenta nov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71040"/>
            <a:ext cx="8001000" cy="6186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228600"/>
            <a:ext cx="59718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Struktura kreirane fascikle planskog dokumenta</a:t>
            </a:r>
            <a:endParaRPr lang="en-US" sz="2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. Dodaj jednako.png"/>
          <p:cNvPicPr>
            <a:picLocks noChangeAspect="1"/>
          </p:cNvPicPr>
          <p:nvPr/>
        </p:nvPicPr>
        <p:blipFill>
          <a:blip r:embed="rId2"/>
          <a:srcRect l="15357" t="12098" r="18143" b="69395"/>
          <a:stretch>
            <a:fillRect/>
          </a:stretch>
        </p:blipFill>
        <p:spPr>
          <a:xfrm>
            <a:off x="-1066800" y="838200"/>
            <a:ext cx="11201400" cy="17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0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7. Stavljanje odgovarajućeg dokumenta na odgovarajuću poziciju u Strukturi fascikle vrši se klikom na “Dodaj =“</a:t>
            </a:r>
            <a:endParaRPr lang="en-US" sz="2200" dirty="0">
              <a:latin typeface="Cambria" pitchFamily="18" charset="0"/>
            </a:endParaRPr>
          </a:p>
        </p:txBody>
      </p:sp>
      <p:pic>
        <p:nvPicPr>
          <p:cNvPr id="6" name="Picture 5" descr="14.a. dodaj jednak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438400"/>
            <a:ext cx="6373115" cy="4801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 Dodaj plu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010"/>
            <a:ext cx="9144000" cy="5140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81000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8. Raspodela dokumenata na odgovarajuću poziciju može se vršiti i funkcijom “Dodaj +” ukoliko imamo više dokumenata koji bi trebalo da se stave na jednu poziciju</a:t>
            </a:r>
            <a:endParaRPr lang="en-US" sz="2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a. Struktura planskog dokumenta nov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95969"/>
            <a:ext cx="6934200" cy="5362031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429000" y="41910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048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9. Nakon raspodele dokumenata u strukturi fascikle neophodno je svakom</a:t>
            </a:r>
          </a:p>
          <a:p>
            <a:r>
              <a:rPr lang="sr-Latn-RS" sz="2200" dirty="0" smtClean="0">
                <a:latin typeface="Cambria" pitchFamily="18" charset="0"/>
              </a:rPr>
              <a:t> učitanom dokumentu popuniti “Neophodne atribute”</a:t>
            </a:r>
          </a:p>
          <a:p>
            <a:r>
              <a:rPr lang="sr-Latn-RS" sz="2200" dirty="0" smtClean="0">
                <a:latin typeface="Cambria" pitchFamily="18" charset="0"/>
              </a:rPr>
              <a:t>Ovo čemo učiniti obeležavanjem dokumenta i klikom na funkciju “Atributi”</a:t>
            </a:r>
            <a:endParaRPr lang="en-US" sz="2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 Neophodni atribut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40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737" y="381000"/>
            <a:ext cx="84552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Neophodni atributi biće obeleženi crvenim slovima u novom prozoru</a:t>
            </a:r>
            <a:endParaRPr lang="en-US" sz="2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pPr marL="0">
              <a:spcBef>
                <a:spcPts val="600"/>
              </a:spcBef>
              <a:buNone/>
            </a:pPr>
            <a:r>
              <a:rPr lang="sr-Latn-RS" sz="3000" dirty="0" smtClean="0">
                <a:latin typeface="Cambria" pitchFamily="18" charset="0"/>
              </a:rPr>
              <a:t>Korisnici Centralnog registra planskih dokumenata:</a:t>
            </a:r>
          </a:p>
          <a:p>
            <a:pPr marL="0">
              <a:spcBef>
                <a:spcPts val="600"/>
              </a:spcBef>
              <a:buNone/>
            </a:pPr>
            <a:endParaRPr lang="sr-Latn-RS" sz="3000" dirty="0" smtClean="0">
              <a:latin typeface="Cambria" pitchFamily="18" charset="0"/>
            </a:endParaRPr>
          </a:p>
          <a:p>
            <a:pPr marL="171450" indent="-514350">
              <a:spcBef>
                <a:spcPts val="600"/>
              </a:spcBef>
              <a:buAutoNum type="arabicPeriod"/>
            </a:pPr>
            <a:r>
              <a:rPr lang="sr-Latn-RS" sz="3000" u="sng" dirty="0" smtClean="0">
                <a:latin typeface="Cambria" pitchFamily="18" charset="0"/>
              </a:rPr>
              <a:t>Profesionalni korisnici – jedinice lokalnih samouprava</a:t>
            </a:r>
          </a:p>
          <a:p>
            <a:pPr marL="171450" indent="-514350">
              <a:spcBef>
                <a:spcPts val="600"/>
              </a:spcBef>
              <a:buAutoNum type="arabicPeriod"/>
            </a:pPr>
            <a:r>
              <a:rPr lang="sr-Latn-RS" sz="3000" dirty="0" smtClean="0">
                <a:latin typeface="Cambria" pitchFamily="18" charset="0"/>
              </a:rPr>
              <a:t>Administratori registra – Republički geodetski zavod</a:t>
            </a:r>
          </a:p>
          <a:p>
            <a:pPr marL="171450" indent="-514350">
              <a:spcBef>
                <a:spcPts val="600"/>
              </a:spcBef>
              <a:buAutoNum type="arabicPeriod"/>
            </a:pPr>
            <a:r>
              <a:rPr lang="sr-Latn-RS" sz="3000" dirty="0" smtClean="0">
                <a:latin typeface="Cambria" pitchFamily="18" charset="0"/>
              </a:rPr>
              <a:t>Javni korisnici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 Zahtev za objavljivanje planskog ak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5140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27779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Nakon popunjenih svih neophodnih atributa fascikla je sređena i spremna</a:t>
            </a:r>
          </a:p>
          <a:p>
            <a:r>
              <a:rPr lang="sr-Latn-RS" sz="2200" dirty="0" smtClean="0">
                <a:latin typeface="Cambria" pitchFamily="18" charset="0"/>
              </a:rPr>
              <a:t>za slanje administratoru sistema (RGZ-u)</a:t>
            </a:r>
          </a:p>
          <a:p>
            <a:endParaRPr lang="sr-Latn-RS" sz="2200" dirty="0" smtClean="0">
              <a:latin typeface="Cambria" pitchFamily="18" charset="0"/>
            </a:endParaRPr>
          </a:p>
          <a:p>
            <a:r>
              <a:rPr lang="sr-Latn-RS" sz="2200" dirty="0" smtClean="0">
                <a:latin typeface="Cambria" pitchFamily="18" charset="0"/>
              </a:rPr>
              <a:t>10. Obeležićemo “Zahtev za objavljivanje planskog akta” u strukturi fascikle </a:t>
            </a:r>
          </a:p>
          <a:p>
            <a:r>
              <a:rPr lang="sr-Latn-RS" sz="2200" dirty="0" smtClean="0">
                <a:latin typeface="Cambria" pitchFamily="18" charset="0"/>
              </a:rPr>
              <a:t>i kliknuti na funkciju “Novi dokument”</a:t>
            </a:r>
            <a:endParaRPr lang="en-US" sz="2200" dirty="0">
              <a:latin typeface="Cambria" pitchFamily="18" charset="0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4448398" y="4474358"/>
            <a:ext cx="381000" cy="533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066800" y="4648200"/>
            <a:ext cx="838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 Zahtev za objavljivanje izgled potprozor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514099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371600" y="5410200"/>
            <a:ext cx="1066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81200" y="228600"/>
            <a:ext cx="52282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Dajemo naziv dokumentu i kliknemo “OK”</a:t>
            </a:r>
            <a:endParaRPr lang="en-US" sz="2200" dirty="0">
              <a:latin typeface="Cambria" pitchFamily="18" charset="0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5011003" y="5772032"/>
            <a:ext cx="304800" cy="4165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 Potvrdi snimanje strukture fascik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1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228600"/>
            <a:ext cx="62696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>
                <a:latin typeface="Cambria" pitchFamily="18" charset="0"/>
              </a:rPr>
              <a:t>Nakon toga Zahtev za objavljivanje planskog akta je kreiran.</a:t>
            </a:r>
            <a:endParaRPr lang="en-US" dirty="0" smtClean="0">
              <a:latin typeface="Cambria" pitchFamily="18" charset="0"/>
            </a:endParaRPr>
          </a:p>
          <a:p>
            <a:endParaRPr lang="en-US" dirty="0" smtClean="0">
              <a:latin typeface="Cambria" pitchFamily="18" charset="0"/>
            </a:endParaRPr>
          </a:p>
          <a:p>
            <a:r>
              <a:rPr lang="sr-Latn-RS" dirty="0" smtClean="0">
                <a:latin typeface="Cambria" pitchFamily="18" charset="0"/>
              </a:rPr>
              <a:t> Klikom na “Potvrdi” zapamtićemo dosad urađeno. </a:t>
            </a:r>
            <a:br>
              <a:rPr lang="sr-Latn-RS" dirty="0" smtClean="0">
                <a:latin typeface="Cambria" pitchFamily="18" charset="0"/>
              </a:rPr>
            </a:br>
            <a:r>
              <a:rPr lang="sr-Latn-RS" dirty="0" smtClean="0">
                <a:latin typeface="Cambria" pitchFamily="18" charset="0"/>
              </a:rPr>
              <a:t/>
            </a:r>
            <a:br>
              <a:rPr lang="sr-Latn-RS" dirty="0" smtClean="0">
                <a:latin typeface="Cambria" pitchFamily="18" charset="0"/>
              </a:rPr>
            </a:b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7772400" y="6324600"/>
            <a:ext cx="9144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.a. Neophodne karakteristike fascik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99609"/>
            <a:ext cx="6553200" cy="5158391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124200" y="4191000"/>
            <a:ext cx="990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52400"/>
            <a:ext cx="8686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11. Popunjavanje neophodnih atributa fascikle (različito od neophodnih atributa pojedinačnih dokumenata)</a:t>
            </a:r>
            <a:br>
              <a:rPr lang="sr-Latn-RS" sz="2200" dirty="0" smtClean="0">
                <a:latin typeface="Cambria" pitchFamily="18" charset="0"/>
              </a:rPr>
            </a:br>
            <a:r>
              <a:rPr lang="sr-Latn-RS" sz="2200" dirty="0" smtClean="0">
                <a:latin typeface="Cambria" pitchFamily="18" charset="0"/>
              </a:rPr>
              <a:t>Klikom na funkciju “Atributi” nakon popunjavanja Zahteva za objavljivanje planskog akta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 Neophodni atribut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40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368" y="596443"/>
            <a:ext cx="84552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Neophodni atributi biće obeleženi crvenim slovima u novom prozoru</a:t>
            </a:r>
            <a:endParaRPr lang="en-US" sz="2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25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 Odlaganje dokumenata iz radne zo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1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Popunjavanjem neophodnih atributa fascikle i klikom na “OK” vraćamo se na početni meni.</a:t>
            </a:r>
          </a:p>
          <a:p>
            <a:r>
              <a:rPr lang="sr-Latn-RS" sz="2200" dirty="0" smtClean="0">
                <a:latin typeface="Cambria" pitchFamily="18" charset="0"/>
              </a:rPr>
              <a:t>Neophodno je da sve dokumente (osim Zahteva za objavljivanje planskog akta) dostavimo administratoru. 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 Odlaganje dokumenata da li ste sigur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010"/>
            <a:ext cx="9144000" cy="51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2860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12. Selektovanjem svih dokumenata i klikom na funkciju “Odloži” sve dokumente (osim Zahteva za objavljivanje planskog akta) dostavićemo administratoru na uvid. </a:t>
            </a:r>
            <a:endParaRPr lang="en-US" sz="2200" dirty="0"/>
          </a:p>
        </p:txBody>
      </p:sp>
      <p:sp>
        <p:nvSpPr>
          <p:cNvPr id="4" name="Right Arrow 3"/>
          <p:cNvSpPr/>
          <p:nvPr/>
        </p:nvSpPr>
        <p:spPr>
          <a:xfrm>
            <a:off x="2743200" y="2286000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 Glavni meni nakon odlaganj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1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8100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Nakon odlaganja, odloženi dokumenti se više ne nalaze u našoj radnoj zoni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 Slanje zahteva po automatizm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286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13. Zahtev za objavljivanje planskog akta prosleđuje se administratoru klikom na funkciju “Automatsko slanje” </a:t>
            </a:r>
            <a:endParaRPr lang="en-US" sz="2200" dirty="0"/>
          </a:p>
        </p:txBody>
      </p:sp>
      <p:sp>
        <p:nvSpPr>
          <p:cNvPr id="5" name="Down Arrow 4"/>
          <p:cNvSpPr/>
          <p:nvPr/>
        </p:nvSpPr>
        <p:spPr>
          <a:xfrm>
            <a:off x="5715000" y="1219200"/>
            <a:ext cx="3048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>
            <a:off x="2895600" y="4305300"/>
            <a:ext cx="7620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 Slanj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140990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5995916" y="3733800"/>
            <a:ext cx="228600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 Moguci format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2294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304800"/>
            <a:ext cx="6276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Mogući formati dokumenata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343400"/>
            <a:ext cx="78021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sr-Latn-RS" sz="2200" dirty="0" smtClean="0">
                <a:latin typeface="Cambria" pitchFamily="18" charset="0"/>
              </a:rPr>
              <a:t> Dozvoljeni formati su: </a:t>
            </a:r>
            <a:r>
              <a:rPr lang="sr-Latn-RS" sz="2200" b="1" i="1" dirty="0" smtClean="0">
                <a:latin typeface="Cambria" pitchFamily="18" charset="0"/>
              </a:rPr>
              <a:t>PDF</a:t>
            </a:r>
            <a:r>
              <a:rPr lang="sr-Latn-RS" sz="2200" dirty="0" smtClean="0">
                <a:latin typeface="Cambria" pitchFamily="18" charset="0"/>
              </a:rPr>
              <a:t> za sva dokumenta </a:t>
            </a:r>
          </a:p>
          <a:p>
            <a:r>
              <a:rPr lang="sr-Latn-RS" sz="2200" dirty="0">
                <a:latin typeface="Cambria" pitchFamily="18" charset="0"/>
              </a:rPr>
              <a:t> </a:t>
            </a:r>
            <a:r>
              <a:rPr lang="sr-Latn-RS" sz="2200" dirty="0" smtClean="0">
                <a:latin typeface="Cambria" pitchFamily="18" charset="0"/>
              </a:rPr>
              <a:t>                                             </a:t>
            </a:r>
            <a:r>
              <a:rPr lang="sr-Latn-RS" sz="2200" b="1" i="1" dirty="0" smtClean="0">
                <a:latin typeface="Cambria" pitchFamily="18" charset="0"/>
              </a:rPr>
              <a:t>GML ili Shape </a:t>
            </a:r>
            <a:r>
              <a:rPr lang="sr-Latn-RS" sz="2200" dirty="0" smtClean="0">
                <a:latin typeface="Cambria" pitchFamily="18" charset="0"/>
              </a:rPr>
              <a:t>za Granice planskog akta</a:t>
            </a:r>
            <a:br>
              <a:rPr lang="sr-Latn-RS" sz="2200" dirty="0" smtClean="0">
                <a:latin typeface="Cambria" pitchFamily="18" charset="0"/>
              </a:rPr>
            </a:br>
            <a:r>
              <a:rPr lang="sr-Latn-RS" sz="2200" dirty="0" smtClean="0">
                <a:latin typeface="Cambria" pitchFamily="18" charset="0"/>
              </a:rPr>
              <a:t>- Maksimalna veličina upload-ovanih fajlova je 900 MB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 Slanje zahteva u izlazni deo glavnog menij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472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Nakon slanja Zahteva za objavljivanje, on se više ne nalazi u našoj radnoj zoni već prelazi u izlaznu zonu gde će ostati sve dok ga administrator ne obradi i ne zaključa. 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0" y="61722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000" u="sng" dirty="0" smtClean="0">
                <a:latin typeface="Cambria" pitchFamily="18" charset="0"/>
              </a:rPr>
              <a:t>Slanjem Zahteva za objavljivanje planskog akta završava se postupak profesionalnog korisnika</a:t>
            </a:r>
            <a:r>
              <a:rPr lang="sr-Latn-RS" sz="1700" u="sng" dirty="0" smtClean="0"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3400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sz="2200" u="sng" dirty="0" smtClean="0">
              <a:latin typeface="Cambria" pitchFamily="18" charset="0"/>
            </a:endParaRPr>
          </a:p>
          <a:p>
            <a:r>
              <a:rPr lang="sr-Latn-RS" sz="2200" u="sng" dirty="0" smtClean="0">
                <a:latin typeface="Cambria" pitchFamily="18" charset="0"/>
              </a:rPr>
              <a:t>Menjanje sadržaja fascikle nakon slanja Zahteva za objavljivanje planskog akta:</a:t>
            </a:r>
          </a:p>
          <a:p>
            <a:endParaRPr lang="sr-Latn-RS" sz="2200" dirty="0" smtClean="0">
              <a:latin typeface="Cambria" pitchFamily="18" charset="0"/>
            </a:endParaRPr>
          </a:p>
          <a:p>
            <a:r>
              <a:rPr lang="sr-Latn-RS" sz="2200" dirty="0" smtClean="0">
                <a:latin typeface="Cambria" pitchFamily="18" charset="0"/>
              </a:rPr>
              <a:t>1. Profesionalni korisnik može  slobodno promeniti sadržaj fascikle sve dok administrator ne zaključa fasciklu.</a:t>
            </a:r>
          </a:p>
          <a:p>
            <a:endParaRPr lang="sr-Latn-RS" sz="2200" dirty="0" smtClean="0">
              <a:latin typeface="Cambria" pitchFamily="18" charset="0"/>
            </a:endParaRPr>
          </a:p>
          <a:p>
            <a:r>
              <a:rPr lang="sr-Latn-RS" sz="2200" dirty="0" smtClean="0">
                <a:latin typeface="Cambria" pitchFamily="18" charset="0"/>
              </a:rPr>
              <a:t>2. Ukoliko administrator zaključa fasciklu, profesionalni korisnik mora najpre podneti “</a:t>
            </a:r>
            <a:r>
              <a:rPr lang="sr-Latn-RS" sz="2200" u="sng" dirty="0" smtClean="0">
                <a:latin typeface="Cambria" pitchFamily="18" charset="0"/>
              </a:rPr>
              <a:t>Zahtev za otključavanje fascikle</a:t>
            </a:r>
            <a:r>
              <a:rPr lang="sr-Latn-RS" sz="2200" dirty="0" smtClean="0">
                <a:latin typeface="Cambria" pitchFamily="18" charset="0"/>
              </a:rPr>
              <a:t>” te onda pristupiti izmeni sadržaja fascikle. </a:t>
            </a:r>
          </a:p>
          <a:p>
            <a:endParaRPr lang="sr-Latn-RS" sz="2200" dirty="0" smtClean="0">
              <a:latin typeface="Cambria" pitchFamily="18" charset="0"/>
            </a:endParaRPr>
          </a:p>
          <a:p>
            <a:r>
              <a:rPr lang="sr-Latn-RS" sz="2200" dirty="0" smtClean="0">
                <a:latin typeface="Cambria" pitchFamily="18" charset="0"/>
              </a:rPr>
              <a:t>3. Ukoliko  ova izmena u sadržaju fascikle sadrži i </a:t>
            </a:r>
            <a:r>
              <a:rPr lang="sr-Latn-RS" sz="2200" u="sng" dirty="0" smtClean="0">
                <a:latin typeface="Cambria" pitchFamily="18" charset="0"/>
              </a:rPr>
              <a:t>promenu obuhvata planskog dokumenta </a:t>
            </a:r>
            <a:r>
              <a:rPr lang="sr-Latn-RS" sz="2200" dirty="0" smtClean="0">
                <a:latin typeface="Cambria" pitchFamily="18" charset="0"/>
              </a:rPr>
              <a:t>neophodno je kreirati novu fasciklu “</a:t>
            </a:r>
            <a:r>
              <a:rPr lang="sr-Latn-RS" sz="2200" u="sng" dirty="0" smtClean="0">
                <a:latin typeface="Cambria" pitchFamily="18" charset="0"/>
              </a:rPr>
              <a:t>Izmena planskog dokumenta</a:t>
            </a:r>
            <a:r>
              <a:rPr lang="sr-Latn-RS" sz="2200" dirty="0" smtClean="0">
                <a:latin typeface="Cambria" pitchFamily="18" charset="0"/>
              </a:rPr>
              <a:t>” koja će se vezivati za prethodno važeći planski dokument. 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. pocetna strana saj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57400"/>
            <a:ext cx="8077200" cy="4541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914400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sr-Latn-RS" sz="2200" dirty="0" smtClean="0">
                <a:latin typeface="Cambria" pitchFamily="18" charset="0"/>
              </a:rPr>
              <a:t>Nađite fasciklu koju želite da izmenite klikom na funkciju </a:t>
            </a:r>
          </a:p>
          <a:p>
            <a:pPr marL="457200" indent="-457200"/>
            <a:r>
              <a:rPr lang="sr-Latn-RS" sz="2200" dirty="0" smtClean="0">
                <a:latin typeface="Cambria" pitchFamily="18" charset="0"/>
              </a:rPr>
              <a:t>“Pretraga fascikli”</a:t>
            </a:r>
            <a:endParaRPr lang="en-US" sz="2200" dirty="0">
              <a:latin typeface="Cambria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048000" y="19812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52400"/>
            <a:ext cx="670254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3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Izmena sadžaja fascikle pre zaključavanja</a:t>
            </a:r>
            <a:endParaRPr lang="en-US" sz="3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klanjanje dokumena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11923"/>
            <a:ext cx="6495143" cy="5246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2. Selektovanjem spornog dokumenta i klikom na funkciju “Ukloni” on se uklanja iz sistema. </a:t>
            </a:r>
          </a:p>
          <a:p>
            <a:r>
              <a:rPr lang="sr-Latn-RS" sz="2200" dirty="0" smtClean="0">
                <a:latin typeface="Cambria" pitchFamily="18" charset="0"/>
              </a:rPr>
              <a:t>Pravi dokument se može uneti klikom na “Uvoz sa diska” kao sa početka prezentacije.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648200" y="33528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152400"/>
            <a:ext cx="637463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Zahtev za otključavanjem fascikle</a:t>
            </a:r>
            <a:endParaRPr lang="en-US" sz="3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 descr="4. pocetna strana saj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57400"/>
            <a:ext cx="8077200" cy="4541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914400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sr-Latn-RS" sz="2200" dirty="0" smtClean="0">
                <a:latin typeface="Cambria" pitchFamily="18" charset="0"/>
              </a:rPr>
              <a:t>Nađite fasciklu koju želite da otključate klikom na funkciju </a:t>
            </a:r>
          </a:p>
          <a:p>
            <a:pPr marL="457200" indent="-457200"/>
            <a:r>
              <a:rPr lang="sr-Latn-RS" sz="2200" dirty="0" smtClean="0">
                <a:latin typeface="Cambria" pitchFamily="18" charset="0"/>
              </a:rPr>
              <a:t>“Pretraga fascikli”</a:t>
            </a:r>
            <a:endParaRPr lang="en-US" sz="2200" dirty="0">
              <a:latin typeface="Cambria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048000" y="19812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372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sr-Latn-RS" sz="2200" dirty="0" smtClean="0">
                <a:latin typeface="Cambria" pitchFamily="18" charset="0"/>
              </a:rPr>
              <a:t>2. Iz strukture fascikle biramo “Zahtev za otključavanjem fascikle”</a:t>
            </a:r>
          </a:p>
          <a:p>
            <a:pPr marL="457200" indent="-457200"/>
            <a:r>
              <a:rPr lang="sr-Latn-RS" sz="2200" dirty="0" smtClean="0">
                <a:latin typeface="Cambria" pitchFamily="18" charset="0"/>
              </a:rPr>
              <a:t>3. Kliknemo na funkciju “Novi dokument”</a:t>
            </a:r>
          </a:p>
          <a:p>
            <a:pPr marL="457200" indent="-457200"/>
            <a:r>
              <a:rPr lang="sr-Latn-RS" sz="2200" dirty="0" smtClean="0">
                <a:latin typeface="Cambria" pitchFamily="18" charset="0"/>
              </a:rPr>
              <a:t>4. Odredimo naziv dokumenta i kliknemo OK</a:t>
            </a:r>
          </a:p>
          <a:p>
            <a:pPr marL="457200" indent="-457200"/>
            <a:r>
              <a:rPr lang="sr-Latn-RS" sz="2200" dirty="0" smtClean="0">
                <a:latin typeface="Cambria" pitchFamily="18" charset="0"/>
              </a:rPr>
              <a:t>5. Zahtev za otključavanjem fascikle iz naše radne zone klikom na funkciju “Automatsko slanje” šaljemo administratoru.</a:t>
            </a:r>
          </a:p>
          <a:p>
            <a:pPr marL="457200" indent="-457200"/>
            <a:endParaRPr lang="sr-Latn-RS" sz="2200" dirty="0" smtClean="0">
              <a:latin typeface="Cambria" pitchFamily="18" charset="0"/>
            </a:endParaRPr>
          </a:p>
          <a:p>
            <a:pPr marL="457200" indent="-457200"/>
            <a:r>
              <a:rPr lang="sr-Latn-RS" sz="2200" dirty="0" smtClean="0">
                <a:latin typeface="Cambria" pitchFamily="18" charset="0"/>
              </a:rPr>
              <a:t>Nakon otključavanja, možemo promeniti sadržaj fascikle. </a:t>
            </a:r>
            <a:endParaRPr lang="en-US" sz="2200" dirty="0">
              <a:latin typeface="Cambria" pitchFamily="18" charset="0"/>
            </a:endParaRPr>
          </a:p>
        </p:txBody>
      </p:sp>
      <p:pic>
        <p:nvPicPr>
          <p:cNvPr id="4" name="Picture 3" descr="Zahtev za oktljučavanjem fascik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514600"/>
            <a:ext cx="5792009" cy="43434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914400" y="5943600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4191000" y="6248400"/>
            <a:ext cx="304800" cy="60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5181600" y="6248400"/>
            <a:ext cx="304800" cy="60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28600"/>
            <a:ext cx="7684541" cy="6538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3681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Izmena obuhvata planskog dokumenta</a:t>
            </a:r>
            <a:endParaRPr lang="en-US" sz="3681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 descr="12. nova fascikla izbor vrste planskog dokumen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9144000" cy="472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90600"/>
            <a:ext cx="922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sr-Latn-RS" sz="2200" dirty="0" smtClean="0">
                <a:latin typeface="Cambria" pitchFamily="18" charset="0"/>
              </a:rPr>
              <a:t>Kreiramo novu fasciklu klikom na funkciju “Nova fascikla”</a:t>
            </a:r>
          </a:p>
          <a:p>
            <a:pPr marL="457200" indent="-457200">
              <a:buAutoNum type="arabicPeriod"/>
            </a:pPr>
            <a:r>
              <a:rPr lang="sr-Latn-RS" sz="2200" dirty="0" smtClean="0">
                <a:latin typeface="Cambria" pitchFamily="18" charset="0"/>
              </a:rPr>
              <a:t>Iz opadajućeg menija biramo vrstu fascikle – izmena odgovarajuće vrste planskog dokumenta</a:t>
            </a:r>
            <a:endParaRPr lang="en-US" sz="2200" dirty="0">
              <a:latin typeface="Cambria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209800" y="25908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743200" y="37338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zmena p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90600"/>
            <a:ext cx="4724400" cy="55548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1524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sr-Latn-RS" sz="2200" dirty="0" smtClean="0">
                <a:latin typeface="Cambria" pitchFamily="18" charset="0"/>
              </a:rPr>
              <a:t>Iz opadajućeg menija biramo izmenu odgovarajuće vrste planskog dokumenta</a:t>
            </a:r>
            <a:endParaRPr lang="en-US" sz="2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14400"/>
            <a:ext cx="70104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Cambria" pitchFamily="18" charset="0"/>
              </a:rPr>
              <a:t>Nakon</a:t>
            </a:r>
            <a:r>
              <a:rPr lang="en-US" sz="2200" dirty="0" smtClean="0">
                <a:latin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</a:rPr>
              <a:t>formirane</a:t>
            </a:r>
            <a:r>
              <a:rPr lang="en-US" sz="2200" dirty="0" smtClean="0">
                <a:latin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</a:rPr>
              <a:t>fascikle</a:t>
            </a:r>
            <a:r>
              <a:rPr lang="en-US" sz="2200" dirty="0" smtClean="0">
                <a:latin typeface="Cambria" pitchFamily="18" charset="0"/>
              </a:rPr>
              <a:t> </a:t>
            </a:r>
            <a:r>
              <a:rPr lang="sr-Latn-RS" sz="2200" dirty="0" smtClean="0">
                <a:latin typeface="Cambria" pitchFamily="18" charset="0"/>
              </a:rPr>
              <a:t>“Izmena planskog dokumenta” pristupamo podešavanju </a:t>
            </a:r>
            <a:r>
              <a:rPr lang="sr-Latn-RS" sz="2200" u="sng" dirty="0" smtClean="0">
                <a:latin typeface="Cambria" pitchFamily="18" charset="0"/>
              </a:rPr>
              <a:t>atributa</a:t>
            </a:r>
            <a:r>
              <a:rPr lang="sr-Latn-RS" sz="2200" dirty="0" smtClean="0">
                <a:latin typeface="Cambria" pitchFamily="18" charset="0"/>
              </a:rPr>
              <a:t> nove fascikle.</a:t>
            </a:r>
          </a:p>
          <a:p>
            <a:endParaRPr lang="sr-Latn-RS" sz="2200" dirty="0" smtClean="0">
              <a:latin typeface="Cambria" pitchFamily="18" charset="0"/>
            </a:endParaRPr>
          </a:p>
          <a:p>
            <a:r>
              <a:rPr lang="sr-Latn-RS" sz="2200" dirty="0" smtClean="0">
                <a:latin typeface="Cambria" pitchFamily="18" charset="0"/>
              </a:rPr>
              <a:t>Status izmene plana će biti “Važeći”.</a:t>
            </a:r>
          </a:p>
          <a:p>
            <a:endParaRPr lang="sr-Latn-RS" sz="2200" dirty="0" smtClean="0">
              <a:latin typeface="Cambria" pitchFamily="18" charset="0"/>
            </a:endParaRPr>
          </a:p>
          <a:p>
            <a:r>
              <a:rPr lang="sr-Latn-RS" sz="2200" dirty="0" smtClean="0">
                <a:latin typeface="Cambria" pitchFamily="18" charset="0"/>
              </a:rPr>
              <a:t>Pritom, pre promene statusa izmene plana u “Važeći” bilo je neophodno da se administratoru podnese zahtev za otključavanje fascikle </a:t>
            </a:r>
            <a:r>
              <a:rPr lang="sr-Latn-RS" sz="2200" u="sng" dirty="0" smtClean="0">
                <a:latin typeface="Cambria" pitchFamily="18" charset="0"/>
              </a:rPr>
              <a:t>prvobitnog plana čiji se status menja u “Nevažeći”</a:t>
            </a:r>
            <a:r>
              <a:rPr lang="sr-Latn-RS" sz="2200" dirty="0" smtClean="0">
                <a:latin typeface="Cambria" pitchFamily="18" charset="0"/>
              </a:rPr>
              <a:t> </a:t>
            </a:r>
          </a:p>
          <a:p>
            <a:r>
              <a:rPr lang="sr-Latn-RS" sz="2200" dirty="0" smtClean="0">
                <a:latin typeface="Cambria" pitchFamily="18" charset="0"/>
              </a:rPr>
              <a:t>(Postupak podnošenja Zahteva za otključavanje fascikle je objašnjen u prethodnim slajdovima)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525963"/>
          </a:xfrm>
        </p:spPr>
        <p:txBody>
          <a:bodyPr/>
          <a:lstStyle/>
          <a:p>
            <a:r>
              <a:rPr lang="en-US" dirty="0" err="1" smtClean="0"/>
              <a:t>Uputstvo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kori</a:t>
            </a:r>
            <a:r>
              <a:rPr lang="sr-Latn-RS" dirty="0" smtClean="0"/>
              <a:t>šćenje Centralnog registra planskih dokumenata</a:t>
            </a:r>
            <a:r>
              <a:rPr lang="en-US" dirty="0" smtClean="0"/>
              <a:t>, </a:t>
            </a:r>
            <a:r>
              <a:rPr lang="en-US" dirty="0" err="1" smtClean="0"/>
              <a:t>kao</a:t>
            </a:r>
            <a:r>
              <a:rPr lang="en-US" dirty="0" smtClean="0"/>
              <a:t> i </a:t>
            </a:r>
            <a:r>
              <a:rPr lang="en-US" dirty="0" err="1" smtClean="0"/>
              <a:t>prezentaciju</a:t>
            </a:r>
            <a:r>
              <a:rPr lang="en-US" dirty="0" smtClean="0"/>
              <a:t> </a:t>
            </a:r>
            <a:r>
              <a:rPr lang="en-US" dirty="0" err="1" smtClean="0"/>
              <a:t>koju</a:t>
            </a:r>
            <a:r>
              <a:rPr lang="en-US" dirty="0" smtClean="0"/>
              <a:t> </a:t>
            </a:r>
            <a:r>
              <a:rPr lang="en-US" dirty="0" err="1" smtClean="0"/>
              <a:t>smo</a:t>
            </a:r>
            <a:r>
              <a:rPr lang="en-US" dirty="0" smtClean="0"/>
              <a:t> </a:t>
            </a:r>
            <a:r>
              <a:rPr lang="en-US" dirty="0" err="1" smtClean="0"/>
              <a:t>koristili</a:t>
            </a:r>
            <a:r>
              <a:rPr lang="en-US" dirty="0" smtClean="0"/>
              <a:t> </a:t>
            </a:r>
            <a:r>
              <a:rPr lang="en-US" dirty="0" err="1" smtClean="0"/>
              <a:t>tokom</a:t>
            </a:r>
            <a:r>
              <a:rPr lang="en-US" dirty="0" smtClean="0"/>
              <a:t> </a:t>
            </a:r>
            <a:r>
              <a:rPr lang="en-US" dirty="0" err="1" smtClean="0"/>
              <a:t>obuke</a:t>
            </a:r>
            <a:r>
              <a:rPr lang="en-US" dirty="0" smtClean="0"/>
              <a:t> </a:t>
            </a:r>
            <a:r>
              <a:rPr lang="sr-Latn-RS" dirty="0" smtClean="0"/>
              <a:t>možete pronaći na sajtu </a:t>
            </a:r>
            <a:r>
              <a:rPr lang="sr-Latn-RS" dirty="0" smtClean="0">
                <a:hlinkClick r:id="rId2"/>
              </a:rPr>
              <a:t>gradjevinskedozvole.rs</a:t>
            </a:r>
            <a:r>
              <a:rPr lang="sr-Latn-RS" dirty="0" smtClean="0"/>
              <a:t> u sekciji Korisnička uputstva.</a:t>
            </a:r>
          </a:p>
          <a:p>
            <a:r>
              <a:rPr lang="sr-Latn-RS" dirty="0"/>
              <a:t>Kao i na </a:t>
            </a:r>
            <a:r>
              <a:rPr lang="sr-Latn-RS" dirty="0" smtClean="0"/>
              <a:t>adresi: </a:t>
            </a:r>
            <a:r>
              <a:rPr lang="sr-Latn-RS" dirty="0" smtClean="0">
                <a:hlinkClick r:id="rId3"/>
              </a:rPr>
              <a:t>http</a:t>
            </a:r>
            <a:r>
              <a:rPr lang="sr-Latn-RS" dirty="0">
                <a:hlinkClick r:id="rId3"/>
              </a:rPr>
              <a:t>://www.crpd.gov.rs/RegistarPlanskihDokumenata/Default.aspx</a:t>
            </a:r>
            <a:endParaRPr lang="en-US" dirty="0"/>
          </a:p>
        </p:txBody>
      </p:sp>
      <p:pic>
        <p:nvPicPr>
          <p:cNvPr id="4" name="Picture 3" descr="Log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624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Nale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50073"/>
            <a:ext cx="1981200" cy="728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0"/>
            <a:ext cx="7239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Latn-R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Pristup Centralnom registru planskih dokumenata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pristup sajt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134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logovanje na siste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"/>
            <a:ext cx="6172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pocetna strana saj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1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0"/>
            <a:ext cx="66936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Početna strana glavnog menija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 uvoz sa dis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228600"/>
            <a:ext cx="38990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200" dirty="0" smtClean="0"/>
              <a:t>1</a:t>
            </a:r>
            <a:r>
              <a:rPr lang="sr-Latn-RS" sz="2200" dirty="0" smtClean="0">
                <a:latin typeface="Cambria" pitchFamily="18" charset="0"/>
              </a:rPr>
              <a:t>. Prvi korak je “Uvoz sa diska” </a:t>
            </a:r>
            <a:endParaRPr lang="en-US" sz="2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 potprozor uvoz sa dis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14400"/>
            <a:ext cx="6934200" cy="5674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152400"/>
            <a:ext cx="48138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2. Sledeći korak je “Izbor dokumenata</a:t>
            </a:r>
            <a:r>
              <a:rPr lang="sr-Latn-RS" dirty="0" smtClean="0"/>
              <a:t>”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3048000" y="7620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 selektovanje svih dokumena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254913"/>
            <a:ext cx="6927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200" dirty="0" smtClean="0">
                <a:latin typeface="Cambria" pitchFamily="18" charset="0"/>
              </a:rPr>
              <a:t>3. Selektovanje svih unapred pripremljenih dokumenata</a:t>
            </a:r>
            <a:endParaRPr lang="en-US" sz="2200" dirty="0">
              <a:latin typeface="Cambria" pitchFamily="18" charset="0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6890982" y="4800600"/>
            <a:ext cx="457200" cy="914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807</Words>
  <Application>Microsoft Office PowerPoint</Application>
  <PresentationFormat>On-screen Show (4:3)</PresentationFormat>
  <Paragraphs>80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Izbor vrste fascikle u odnosu na vrstu planskog dokumenta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Optimus Prime</dc:creator>
  <cp:lastModifiedBy>NALED17</cp:lastModifiedBy>
  <cp:revision>54</cp:revision>
  <dcterms:created xsi:type="dcterms:W3CDTF">2016-10-02T13:26:07Z</dcterms:created>
  <dcterms:modified xsi:type="dcterms:W3CDTF">2016-10-05T14:25:11Z</dcterms:modified>
</cp:coreProperties>
</file>